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40"/>
  </p:notesMasterIdLst>
  <p:handoutMasterIdLst>
    <p:handoutMasterId r:id="rId41"/>
  </p:handoutMasterIdLst>
  <p:sldIdLst>
    <p:sldId id="441" r:id="rId2"/>
    <p:sldId id="728" r:id="rId3"/>
    <p:sldId id="735" r:id="rId4"/>
    <p:sldId id="734" r:id="rId5"/>
    <p:sldId id="725" r:id="rId6"/>
    <p:sldId id="730" r:id="rId7"/>
    <p:sldId id="731" r:id="rId8"/>
    <p:sldId id="732" r:id="rId9"/>
    <p:sldId id="729" r:id="rId10"/>
    <p:sldId id="705" r:id="rId11"/>
    <p:sldId id="703" r:id="rId12"/>
    <p:sldId id="706" r:id="rId13"/>
    <p:sldId id="708" r:id="rId14"/>
    <p:sldId id="707" r:id="rId15"/>
    <p:sldId id="709" r:id="rId16"/>
    <p:sldId id="721" r:id="rId17"/>
    <p:sldId id="710" r:id="rId18"/>
    <p:sldId id="712" r:id="rId19"/>
    <p:sldId id="711" r:id="rId20"/>
    <p:sldId id="714" r:id="rId21"/>
    <p:sldId id="715" r:id="rId22"/>
    <p:sldId id="716" r:id="rId23"/>
    <p:sldId id="717" r:id="rId24"/>
    <p:sldId id="718" r:id="rId25"/>
    <p:sldId id="733" r:id="rId26"/>
    <p:sldId id="719" r:id="rId27"/>
    <p:sldId id="720" r:id="rId28"/>
    <p:sldId id="651" r:id="rId29"/>
    <p:sldId id="666" r:id="rId30"/>
    <p:sldId id="677" r:id="rId31"/>
    <p:sldId id="685" r:id="rId32"/>
    <p:sldId id="722" r:id="rId33"/>
    <p:sldId id="723" r:id="rId34"/>
    <p:sldId id="724" r:id="rId35"/>
    <p:sldId id="681" r:id="rId36"/>
    <p:sldId id="726" r:id="rId37"/>
    <p:sldId id="727" r:id="rId38"/>
    <p:sldId id="487" r:id="rId39"/>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3" autoAdjust="0"/>
    <p:restoredTop sz="91408" autoAdjust="0"/>
  </p:normalViewPr>
  <p:slideViewPr>
    <p:cSldViewPr snapToGrid="0" snapToObjects="1">
      <p:cViewPr varScale="1">
        <p:scale>
          <a:sx n="74" d="100"/>
          <a:sy n="74" d="100"/>
        </p:scale>
        <p:origin x="184" y="47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3/13/24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3/13/24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4</a:t>
            </a:fld>
            <a:endParaRPr lang="en-US"/>
          </a:p>
        </p:txBody>
      </p:sp>
    </p:spTree>
    <p:extLst>
      <p:ext uri="{BB962C8B-B14F-4D97-AF65-F5344CB8AC3E}">
        <p14:creationId xmlns:p14="http://schemas.microsoft.com/office/powerpoint/2010/main" val="1367338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Metha</a:t>
            </a:r>
            <a:r>
              <a:rPr lang="en-US" altLang="zh-CN" dirty="0"/>
              <a:t>ne,</a:t>
            </a:r>
            <a:r>
              <a:rPr lang="zh-CN" altLang="en-US" dirty="0"/>
              <a:t> </a:t>
            </a:r>
            <a:r>
              <a:rPr lang="en-US" altLang="zh-CN" dirty="0"/>
              <a:t>highly</a:t>
            </a:r>
            <a:r>
              <a:rPr lang="zh-CN" altLang="en-US" dirty="0"/>
              <a:t> </a:t>
            </a:r>
            <a:r>
              <a:rPr lang="en-US" altLang="zh-CN" dirty="0" err="1"/>
              <a:t>flameable</a:t>
            </a:r>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5</a:t>
            </a:fld>
            <a:endParaRPr lang="en-US"/>
          </a:p>
        </p:txBody>
      </p:sp>
    </p:spTree>
    <p:extLst>
      <p:ext uri="{BB962C8B-B14F-4D97-AF65-F5344CB8AC3E}">
        <p14:creationId xmlns:p14="http://schemas.microsoft.com/office/powerpoint/2010/main" val="218050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764506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24</a:t>
            </a:fld>
            <a:endParaRPr lang="en-US"/>
          </a:p>
        </p:txBody>
      </p:sp>
    </p:spTree>
    <p:extLst>
      <p:ext uri="{BB962C8B-B14F-4D97-AF65-F5344CB8AC3E}">
        <p14:creationId xmlns:p14="http://schemas.microsoft.com/office/powerpoint/2010/main" val="2809771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97701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34</a:t>
            </a:fld>
            <a:endParaRPr lang="en-US"/>
          </a:p>
        </p:txBody>
      </p:sp>
    </p:spTree>
    <p:extLst>
      <p:ext uri="{BB962C8B-B14F-4D97-AF65-F5344CB8AC3E}">
        <p14:creationId xmlns:p14="http://schemas.microsoft.com/office/powerpoint/2010/main" val="1142986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35</a:t>
            </a:fld>
            <a:endParaRPr lang="en-US"/>
          </a:p>
        </p:txBody>
      </p:sp>
    </p:spTree>
    <p:extLst>
      <p:ext uri="{BB962C8B-B14F-4D97-AF65-F5344CB8AC3E}">
        <p14:creationId xmlns:p14="http://schemas.microsoft.com/office/powerpoint/2010/main" val="16823509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 xmlns:ma14="http://schemas.microsoft.com/office/mac/drawingml/2011/main"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 xmlns:ma14="http://schemas.microsoft.com/office/mac/drawingml/2011/main"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 Id="rId5" Type="http://schemas.openxmlformats.org/officeDocument/2006/relationships/image" Target="../media/image40.tiff"/><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0.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41.jpe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90.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0.png"/><Relationship Id="rId9" Type="http://schemas.openxmlformats.org/officeDocument/2006/relationships/image" Target="../media/image42.pn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3.jpeg"/><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18" Type="http://schemas.openxmlformats.org/officeDocument/2006/relationships/image" Target="../media/image65.png"/><Relationship Id="rId3" Type="http://schemas.openxmlformats.org/officeDocument/2006/relationships/image" Target="../media/image43.jpeg"/><Relationship Id="rId7" Type="http://schemas.openxmlformats.org/officeDocument/2006/relationships/image" Target="../media/image66.png"/><Relationship Id="rId12" Type="http://schemas.openxmlformats.org/officeDocument/2006/relationships/image" Target="../media/image71.png"/><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75.png"/><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3.png"/><Relationship Id="rId5" Type="http://schemas.openxmlformats.org/officeDocument/2006/relationships/image" Target="../media/image56.png"/><Relationship Id="rId15" Type="http://schemas.openxmlformats.org/officeDocument/2006/relationships/image" Target="../media/image74.png"/><Relationship Id="rId10" Type="http://schemas.openxmlformats.org/officeDocument/2006/relationships/image" Target="../media/image59.png"/><Relationship Id="rId19" Type="http://schemas.openxmlformats.org/officeDocument/2006/relationships/image" Target="../media/image78.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image" Target="../media/image73.png"/></Relationships>
</file>

<file path=ppt/slides/_rels/slide1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690.png"/><Relationship Id="rId3" Type="http://schemas.openxmlformats.org/officeDocument/2006/relationships/image" Target="../media/image590.png"/><Relationship Id="rId7" Type="http://schemas.openxmlformats.org/officeDocument/2006/relationships/image" Target="../media/image68.png"/><Relationship Id="rId12" Type="http://schemas.openxmlformats.org/officeDocument/2006/relationships/image" Target="../media/image680.png"/><Relationship Id="rId17" Type="http://schemas.openxmlformats.org/officeDocument/2006/relationships/image" Target="../media/image720.png"/><Relationship Id="rId2" Type="http://schemas.openxmlformats.org/officeDocument/2006/relationships/image" Target="../media/image43.jpeg"/><Relationship Id="rId16" Type="http://schemas.openxmlformats.org/officeDocument/2006/relationships/image" Target="../media/image710.png"/><Relationship Id="rId1" Type="http://schemas.openxmlformats.org/officeDocument/2006/relationships/slideLayout" Target="../slideLayouts/slideLayout12.xml"/><Relationship Id="rId6" Type="http://schemas.openxmlformats.org/officeDocument/2006/relationships/image" Target="../media/image620.png"/><Relationship Id="rId11" Type="http://schemas.openxmlformats.org/officeDocument/2006/relationships/image" Target="../media/image670.png"/><Relationship Id="rId5" Type="http://schemas.openxmlformats.org/officeDocument/2006/relationships/image" Target="../media/image610.png"/><Relationship Id="rId15" Type="http://schemas.microsoft.com/office/2007/relationships/hdphoto" Target="../media/hdphoto9.wdp"/><Relationship Id="rId10" Type="http://schemas.openxmlformats.org/officeDocument/2006/relationships/image" Target="../media/image660.png"/><Relationship Id="rId4" Type="http://schemas.openxmlformats.org/officeDocument/2006/relationships/image" Target="../media/image600.png"/><Relationship Id="rId9" Type="http://schemas.openxmlformats.org/officeDocument/2006/relationships/image" Target="../media/image650.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76.emf"/><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75.emf"/><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9.png"/><Relationship Id="rId5" Type="http://schemas.openxmlformats.org/officeDocument/2006/relationships/image" Target="../media/image72.emf"/><Relationship Id="rId15" Type="http://schemas.openxmlformats.org/officeDocument/2006/relationships/image" Target="../media/image93.png"/><Relationship Id="rId10" Type="http://schemas.openxmlformats.org/officeDocument/2006/relationships/image" Target="../media/image88.png"/><Relationship Id="rId4" Type="http://schemas.openxmlformats.org/officeDocument/2006/relationships/image" Target="../media/image71.emf"/><Relationship Id="rId9" Type="http://schemas.openxmlformats.org/officeDocument/2006/relationships/image" Target="../media/image87.png"/><Relationship Id="rId14" Type="http://schemas.openxmlformats.org/officeDocument/2006/relationships/image" Target="../media/image92.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4.emf"/><Relationship Id="rId7" Type="http://schemas.openxmlformats.org/officeDocument/2006/relationships/image" Target="../media/image97.png"/><Relationship Id="rId2" Type="http://schemas.openxmlformats.org/officeDocument/2006/relationships/image" Target="../media/image43.jpeg"/><Relationship Id="rId1" Type="http://schemas.openxmlformats.org/officeDocument/2006/relationships/slideLayout" Target="../slideLayouts/slideLayout12.xml"/><Relationship Id="rId6" Type="http://schemas.openxmlformats.org/officeDocument/2006/relationships/image" Target="../media/image96.png"/><Relationship Id="rId5" Type="http://schemas.openxmlformats.org/officeDocument/2006/relationships/image" Target="../media/image77.png"/><Relationship Id="rId4" Type="http://schemas.openxmlformats.org/officeDocument/2006/relationships/image" Target="../media/image94.png"/><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8" Type="http://schemas.openxmlformats.org/officeDocument/2006/relationships/image" Target="../media/image75.emf"/><Relationship Id="rId13" Type="http://schemas.openxmlformats.org/officeDocument/2006/relationships/image" Target="../media/image88.png"/><Relationship Id="rId3" Type="http://schemas.openxmlformats.org/officeDocument/2006/relationships/image" Target="../media/image70.emf"/><Relationship Id="rId7" Type="http://schemas.openxmlformats.org/officeDocument/2006/relationships/image" Target="../media/image74.emf"/><Relationship Id="rId12" Type="http://schemas.openxmlformats.org/officeDocument/2006/relationships/image" Target="../media/image87.png"/><Relationship Id="rId17" Type="http://schemas.openxmlformats.org/officeDocument/2006/relationships/image" Target="../media/image103.png"/><Relationship Id="rId2" Type="http://schemas.openxmlformats.org/officeDocument/2006/relationships/image" Target="../media/image43.jpeg"/><Relationship Id="rId16"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73.emf"/><Relationship Id="rId11" Type="http://schemas.openxmlformats.org/officeDocument/2006/relationships/image" Target="../media/image86.png"/><Relationship Id="rId5" Type="http://schemas.openxmlformats.org/officeDocument/2006/relationships/image" Target="../media/image72.emf"/><Relationship Id="rId15" Type="http://schemas.openxmlformats.org/officeDocument/2006/relationships/image" Target="../media/image101.png"/><Relationship Id="rId10" Type="http://schemas.openxmlformats.org/officeDocument/2006/relationships/image" Target="../media/image81.emf"/><Relationship Id="rId4" Type="http://schemas.openxmlformats.org/officeDocument/2006/relationships/image" Target="../media/image71.emf"/><Relationship Id="rId9" Type="http://schemas.openxmlformats.org/officeDocument/2006/relationships/image" Target="../media/image76.emf"/><Relationship Id="rId14" Type="http://schemas.openxmlformats.org/officeDocument/2006/relationships/image" Target="../media/image89.png"/></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43.jpeg"/><Relationship Id="rId7" Type="http://schemas.openxmlformats.org/officeDocument/2006/relationships/image" Target="../media/image54.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46.jpeg"/><Relationship Id="rId5" Type="http://schemas.openxmlformats.org/officeDocument/2006/relationships/image" Target="../media/image45.jpeg"/><Relationship Id="rId10" Type="http://schemas.openxmlformats.org/officeDocument/2006/relationships/image" Target="../media/image83.svg"/><Relationship Id="rId4" Type="http://schemas.openxmlformats.org/officeDocument/2006/relationships/image" Target="../media/image44.jpeg"/><Relationship Id="rId9" Type="http://schemas.openxmlformats.org/officeDocument/2006/relationships/image" Target="../media/image82.png"/></Relationships>
</file>

<file path=ppt/slides/_rels/slide2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43.jpeg"/><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2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86.emf"/><Relationship Id="rId1" Type="http://schemas.openxmlformats.org/officeDocument/2006/relationships/slideLayout" Target="../slideLayouts/slideLayout12.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7.emf"/></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hyperlink" Target="https://arxiv.org/abs/2401.13858" TargetMode="Externa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22.jpe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42.jpeg"/><Relationship Id="rId7" Type="http://schemas.openxmlformats.org/officeDocument/2006/relationships/image" Target="../media/image9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2.jpeg"/><Relationship Id="rId5" Type="http://schemas.openxmlformats.org/officeDocument/2006/relationships/image" Target="../media/image91.jpeg"/><Relationship Id="rId4" Type="http://schemas.openxmlformats.org/officeDocument/2006/relationships/image" Target="../media/image54.png"/><Relationship Id="rId9"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02.jpeg"/><Relationship Id="rId7" Type="http://schemas.openxmlformats.org/officeDocument/2006/relationships/image" Target="../media/image107.svg"/><Relationship Id="rId2" Type="http://schemas.openxmlformats.org/officeDocument/2006/relationships/image" Target="../media/image101.jpeg"/><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8" Type="http://schemas.openxmlformats.org/officeDocument/2006/relationships/image" Target="../media/image111.jpeg"/><Relationship Id="rId3" Type="http://schemas.openxmlformats.org/officeDocument/2006/relationships/hyperlink" Target="https://knowledge-nlp.github.io/kdd2023/" TargetMode="External"/><Relationship Id="rId7" Type="http://schemas.openxmlformats.org/officeDocument/2006/relationships/image" Target="../media/image110.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109.jpeg"/><Relationship Id="rId11" Type="http://schemas.openxmlformats.org/officeDocument/2006/relationships/image" Target="../media/image112.jpeg"/><Relationship Id="rId5" Type="http://schemas.openxmlformats.org/officeDocument/2006/relationships/image" Target="../media/image108.png"/><Relationship Id="rId10" Type="http://schemas.openxmlformats.org/officeDocument/2006/relationships/image" Target="../media/image101.jpeg"/><Relationship Id="rId4" Type="http://schemas.openxmlformats.org/officeDocument/2006/relationships/hyperlink" Target="https://knowledge-nlp.github.io/acl2024/" TargetMode="External"/><Relationship Id="rId9" Type="http://schemas.openxmlformats.org/officeDocument/2006/relationships/image" Target="../media/image42.jpeg"/></Relationships>
</file>

<file path=ppt/slides/_rels/slide3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18" Type="http://schemas.openxmlformats.org/officeDocument/2006/relationships/image" Target="../media/image123.jpeg"/><Relationship Id="rId3" Type="http://schemas.openxmlformats.org/officeDocument/2006/relationships/image" Target="../media/image102.jpeg"/><Relationship Id="rId7" Type="http://schemas.openxmlformats.org/officeDocument/2006/relationships/image" Target="../media/image107.svg"/><Relationship Id="rId12" Type="http://schemas.openxmlformats.org/officeDocument/2006/relationships/image" Target="../media/image117.png"/><Relationship Id="rId17" Type="http://schemas.openxmlformats.org/officeDocument/2006/relationships/image" Target="../media/image122.jpeg"/><Relationship Id="rId2" Type="http://schemas.openxmlformats.org/officeDocument/2006/relationships/image" Target="../media/image101.jpeg"/><Relationship Id="rId16" Type="http://schemas.openxmlformats.org/officeDocument/2006/relationships/image" Target="../media/image121.jpg"/><Relationship Id="rId1" Type="http://schemas.openxmlformats.org/officeDocument/2006/relationships/slideLayout" Target="../slideLayouts/slideLayout12.xml"/><Relationship Id="rId6" Type="http://schemas.openxmlformats.org/officeDocument/2006/relationships/image" Target="../media/image106.png"/><Relationship Id="rId11" Type="http://schemas.openxmlformats.org/officeDocument/2006/relationships/image" Target="../media/image116.svg"/><Relationship Id="rId5" Type="http://schemas.openxmlformats.org/officeDocument/2006/relationships/image" Target="../media/image105.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04.png"/><Relationship Id="rId9" Type="http://schemas.openxmlformats.org/officeDocument/2006/relationships/image" Target="../media/image114.svg"/><Relationship Id="rId14" Type="http://schemas.openxmlformats.org/officeDocument/2006/relationships/image" Target="../media/image119.png"/></Relationships>
</file>

<file path=ppt/slides/_rels/slide33.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54.png"/><Relationship Id="rId7" Type="http://schemas.openxmlformats.org/officeDocument/2006/relationships/image" Target="../media/image82.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95.png"/><Relationship Id="rId11" Type="http://schemas.openxmlformats.org/officeDocument/2006/relationships/image" Target="../media/image125.png"/><Relationship Id="rId5" Type="http://schemas.openxmlformats.org/officeDocument/2006/relationships/image" Target="../media/image92.jpeg"/><Relationship Id="rId10" Type="http://schemas.openxmlformats.org/officeDocument/2006/relationships/image" Target="../media/image124.jpeg"/><Relationship Id="rId4" Type="http://schemas.openxmlformats.org/officeDocument/2006/relationships/image" Target="../media/image91.jpeg"/><Relationship Id="rId9" Type="http://schemas.openxmlformats.org/officeDocument/2006/relationships/image" Target="../media/image102.jpeg"/></Relationships>
</file>

<file path=ppt/slides/_rels/slide34.xml.rels><?xml version="1.0" encoding="UTF-8" standalone="yes"?>
<Relationships xmlns="http://schemas.openxmlformats.org/package/2006/relationships"><Relationship Id="rId8" Type="http://schemas.openxmlformats.org/officeDocument/2006/relationships/image" Target="../media/image83.svg"/><Relationship Id="rId3" Type="http://schemas.openxmlformats.org/officeDocument/2006/relationships/image" Target="../media/image54.png"/><Relationship Id="rId7" Type="http://schemas.openxmlformats.org/officeDocument/2006/relationships/image" Target="../media/image82.png"/><Relationship Id="rId2" Type="http://schemas.openxmlformats.org/officeDocument/2006/relationships/image" Target="../media/image42.jpeg"/><Relationship Id="rId1" Type="http://schemas.openxmlformats.org/officeDocument/2006/relationships/slideLayout" Target="../slideLayouts/slideLayout12.xml"/><Relationship Id="rId6" Type="http://schemas.openxmlformats.org/officeDocument/2006/relationships/image" Target="../media/image128.png"/><Relationship Id="rId5" Type="http://schemas.openxmlformats.org/officeDocument/2006/relationships/image" Target="../media/image127.jpeg"/><Relationship Id="rId10" Type="http://schemas.openxmlformats.org/officeDocument/2006/relationships/image" Target="../media/image130.jpeg"/><Relationship Id="rId4" Type="http://schemas.openxmlformats.org/officeDocument/2006/relationships/image" Target="../media/image126.jpeg"/><Relationship Id="rId9" Type="http://schemas.openxmlformats.org/officeDocument/2006/relationships/image" Target="../media/image129.jpeg"/></Relationships>
</file>

<file path=ppt/slides/_rels/slide35.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jp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32.png"/><Relationship Id="rId5" Type="http://schemas.openxmlformats.org/officeDocument/2006/relationships/image" Target="../media/image19.jpg"/><Relationship Id="rId4" Type="http://schemas.openxmlformats.org/officeDocument/2006/relationships/image" Target="../media/image131.png"/><Relationship Id="rId9" Type="http://schemas.openxmlformats.org/officeDocument/2006/relationships/image" Target="../media/image20.jpg"/></Relationships>
</file>

<file path=ppt/slides/_rels/slide36.xml.rels><?xml version="1.0" encoding="UTF-8" standalone="yes"?>
<Relationships xmlns="http://schemas.openxmlformats.org/package/2006/relationships"><Relationship Id="rId8" Type="http://schemas.openxmlformats.org/officeDocument/2006/relationships/image" Target="../media/image135.jpeg"/><Relationship Id="rId13" Type="http://schemas.openxmlformats.org/officeDocument/2006/relationships/image" Target="../media/image139.png"/><Relationship Id="rId3" Type="http://schemas.openxmlformats.org/officeDocument/2006/relationships/image" Target="../media/image42.jpeg"/><Relationship Id="rId7" Type="http://schemas.openxmlformats.org/officeDocument/2006/relationships/image" Target="../media/image134.jpeg"/><Relationship Id="rId12" Type="http://schemas.microsoft.com/office/2007/relationships/hdphoto" Target="../media/hdphoto10.wdp"/><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33.jpeg"/><Relationship Id="rId11" Type="http://schemas.openxmlformats.org/officeDocument/2006/relationships/image" Target="../media/image138.png"/><Relationship Id="rId5" Type="http://schemas.openxmlformats.org/officeDocument/2006/relationships/image" Target="../media/image83.svg"/><Relationship Id="rId10" Type="http://schemas.openxmlformats.org/officeDocument/2006/relationships/image" Target="../media/image137.png"/><Relationship Id="rId4" Type="http://schemas.openxmlformats.org/officeDocument/2006/relationships/image" Target="../media/image82.png"/><Relationship Id="rId9" Type="http://schemas.openxmlformats.org/officeDocument/2006/relationships/image" Target="../media/image136.png"/><Relationship Id="rId14" Type="http://schemas.openxmlformats.org/officeDocument/2006/relationships/image" Target="../media/image140.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141.png"/><Relationship Id="rId4" Type="http://schemas.openxmlformats.org/officeDocument/2006/relationships/hyperlink" Target="mailto:mjiang2@nd.ed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microsoft.com/office/2007/relationships/hdphoto" Target="../media/hdphoto7.wdp"/><Relationship Id="rId5" Type="http://schemas.openxmlformats.org/officeDocument/2006/relationships/image" Target="../media/image25.png"/><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9.png"/><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8" Type="http://schemas.openxmlformats.org/officeDocument/2006/relationships/image" Target="../media/image210.png"/><Relationship Id="rId13" Type="http://schemas.openxmlformats.org/officeDocument/2006/relationships/image" Target="../media/image3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32.png"/><Relationship Id="rId2" Type="http://schemas.openxmlformats.org/officeDocument/2006/relationships/image" Target="../media/image15.png"/><Relationship Id="rId16" Type="http://schemas.openxmlformats.org/officeDocument/2006/relationships/image" Target="../media/image36.png"/><Relationship Id="rId1" Type="http://schemas.openxmlformats.org/officeDocument/2006/relationships/slideLayout" Target="../slideLayouts/slideLayout12.xml"/><Relationship Id="rId6" Type="http://schemas.openxmlformats.org/officeDocument/2006/relationships/image" Target="../media/image190.png"/><Relationship Id="rId11" Type="http://schemas.openxmlformats.org/officeDocument/2006/relationships/image" Target="../media/image31.png"/><Relationship Id="rId5" Type="http://schemas.openxmlformats.org/officeDocument/2006/relationships/image" Target="../media/image180.png"/><Relationship Id="rId15" Type="http://schemas.openxmlformats.org/officeDocument/2006/relationships/image" Target="../media/image35.png"/><Relationship Id="rId10" Type="http://schemas.openxmlformats.org/officeDocument/2006/relationships/image" Target="../media/image230.png"/><Relationship Id="rId4" Type="http://schemas.openxmlformats.org/officeDocument/2006/relationships/image" Target="../media/image170.png"/><Relationship Id="rId9" Type="http://schemas.openxmlformats.org/officeDocument/2006/relationships/image" Target="../media/image220.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77449"/>
            <a:ext cx="14630400" cy="1480891"/>
          </a:xfrm>
        </p:spPr>
        <p:txBody>
          <a:bodyPr/>
          <a:lstStyle/>
          <a:p>
            <a:r>
              <a:rPr lang="en-US" altLang="zh-CN" b="1" dirty="0">
                <a:solidFill>
                  <a:schemeClr val="bg1"/>
                </a:solidFill>
              </a:rPr>
              <a:t>Meng Jiang</a:t>
            </a:r>
          </a:p>
          <a:p>
            <a:r>
              <a:rPr lang="en-US" altLang="zh-CN" dirty="0">
                <a:solidFill>
                  <a:schemeClr val="bg1"/>
                </a:solidFill>
              </a:rPr>
              <a:t>Department of Computer Science and Engineering</a:t>
            </a:r>
            <a:endParaRPr lang="en-US" dirty="0">
              <a:solidFill>
                <a:schemeClr val="bg1"/>
              </a:solidFill>
            </a:endParaRPr>
          </a:p>
        </p:txBody>
      </p:sp>
      <p:sp>
        <p:nvSpPr>
          <p:cNvPr id="142" name="Shape 142"/>
          <p:cNvSpPr>
            <a:spLocks noGrp="1"/>
          </p:cNvSpPr>
          <p:nvPr>
            <p:ph type="body" idx="14"/>
          </p:nvPr>
        </p:nvSpPr>
        <p:spPr/>
        <p:txBody>
          <a:bodyPr/>
          <a:lstStyle/>
          <a:p>
            <a:r>
              <a:rPr lang="en-US" altLang="zh-CN" dirty="0">
                <a:solidFill>
                  <a:schemeClr val="bg1"/>
                </a:solidFill>
              </a:rPr>
              <a:t>University of Notre Dame</a:t>
            </a:r>
            <a:endParaRPr lang="en-US" dirty="0">
              <a:solidFill>
                <a:schemeClr val="bg1"/>
              </a:solidFill>
            </a:endParaRPr>
          </a:p>
        </p:txBody>
      </p:sp>
      <p:sp>
        <p:nvSpPr>
          <p:cNvPr id="143" name="Shape 143"/>
          <p:cNvSpPr>
            <a:spLocks noGrp="1"/>
          </p:cNvSpPr>
          <p:nvPr>
            <p:ph type="body" idx="15"/>
          </p:nvPr>
        </p:nvSpPr>
        <p:spPr>
          <a:xfrm>
            <a:off x="812802" y="2435913"/>
            <a:ext cx="14630400" cy="2621524"/>
          </a:xfrm>
        </p:spPr>
        <p:txBody>
          <a:bodyPr/>
          <a:lstStyle/>
          <a:p>
            <a:r>
              <a:rPr lang="en-US" altLang="zh-CN" dirty="0">
                <a:solidFill>
                  <a:schemeClr val="bg1"/>
                </a:solidFill>
              </a:rPr>
              <a:t>Interdisciplinary</a:t>
            </a:r>
            <a:r>
              <a:rPr lang="zh-CN" altLang="en-US" dirty="0">
                <a:solidFill>
                  <a:schemeClr val="bg1"/>
                </a:solidFill>
              </a:rPr>
              <a:t> </a:t>
            </a:r>
            <a:r>
              <a:rPr lang="en-US" altLang="zh-CN" dirty="0">
                <a:solidFill>
                  <a:schemeClr val="bg1"/>
                </a:solidFill>
              </a:rPr>
              <a:t>Research</a:t>
            </a:r>
          </a:p>
          <a:p>
            <a:r>
              <a:rPr lang="en-US" altLang="zh-CN" dirty="0">
                <a:solidFill>
                  <a:schemeClr val="bg1"/>
                </a:solidFill>
              </a:rPr>
              <a:t>in the era of Generative AI</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Content Placeholder 8">
            <a:extLst>
              <a:ext uri="{FF2B5EF4-FFF2-40B4-BE49-F238E27FC236}">
                <a16:creationId xmlns:a16="http://schemas.microsoft.com/office/drawing/2014/main" id="{6E12564A-FF73-5178-8FF9-88ACE8861E96}"/>
              </a:ext>
            </a:extLst>
          </p:cNvPr>
          <p:cNvSpPr txBox="1">
            <a:spLocks/>
          </p:cNvSpPr>
          <p:nvPr/>
        </p:nvSpPr>
        <p:spPr bwMode="auto">
          <a:xfrm>
            <a:off x="907394" y="4992913"/>
            <a:ext cx="7459043" cy="3380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sz="2800" dirty="0"/>
              <a:t>Synthetic</a:t>
            </a:r>
            <a:r>
              <a:rPr lang="zh-CN" altLang="en-US" sz="2800" dirty="0"/>
              <a:t> </a:t>
            </a:r>
            <a:r>
              <a:rPr lang="en-US" altLang="zh-CN" sz="2800" dirty="0"/>
              <a:t>nodes</a:t>
            </a:r>
            <a:r>
              <a:rPr lang="zh-CN" altLang="en-US" sz="2800" dirty="0"/>
              <a:t> </a:t>
            </a:r>
            <a:r>
              <a:rPr lang="en-US" altLang="zh-CN" sz="2800" dirty="0"/>
              <a:t>/</a:t>
            </a:r>
            <a:r>
              <a:rPr lang="zh-CN" altLang="en-US" sz="2800" dirty="0"/>
              <a:t> </a:t>
            </a:r>
            <a:r>
              <a:rPr lang="en-US" altLang="zh-CN" sz="2800" dirty="0"/>
              <a:t>links</a:t>
            </a:r>
            <a:r>
              <a:rPr lang="zh-CN" altLang="en-US" sz="2800" dirty="0"/>
              <a:t> </a:t>
            </a:r>
            <a:r>
              <a:rPr lang="en-US" altLang="zh-CN" sz="2800" dirty="0"/>
              <a:t>in</a:t>
            </a:r>
            <a:r>
              <a:rPr lang="zh-CN" altLang="en-US" sz="2800" dirty="0"/>
              <a:t> </a:t>
            </a:r>
            <a:r>
              <a:rPr lang="en-US" altLang="zh-CN" sz="2800" dirty="0"/>
              <a:t>a</a:t>
            </a:r>
            <a:r>
              <a:rPr lang="zh-CN" altLang="en-US" sz="2800" dirty="0"/>
              <a:t> </a:t>
            </a:r>
            <a:r>
              <a:rPr lang="en-US" altLang="zh-CN" sz="2800" dirty="0"/>
              <a:t>large</a:t>
            </a:r>
            <a:r>
              <a:rPr lang="zh-CN" altLang="en-US" sz="2800" dirty="0"/>
              <a:t> </a:t>
            </a:r>
            <a:r>
              <a:rPr lang="en-US" altLang="zh-CN" sz="2800" dirty="0"/>
              <a:t>graph?</a:t>
            </a:r>
          </a:p>
          <a:p>
            <a:endParaRPr lang="en-US" altLang="zh-CN" sz="2800" dirty="0"/>
          </a:p>
          <a:p>
            <a:endParaRPr lang="en-US" altLang="zh-CN" sz="2800" dirty="0"/>
          </a:p>
          <a:p>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On</a:t>
            </a:r>
            <a:r>
              <a:rPr lang="zh-CN" altLang="en-US" sz="2800" dirty="0">
                <a:solidFill>
                  <a:schemeClr val="bg2">
                    <a:lumMod val="10000"/>
                  </a:schemeClr>
                </a:solidFill>
              </a:rPr>
              <a:t> </a:t>
            </a:r>
            <a:r>
              <a:rPr lang="en-US" altLang="zh-CN" sz="2800" dirty="0">
                <a:solidFill>
                  <a:schemeClr val="bg2">
                    <a:lumMod val="10000"/>
                  </a:schemeClr>
                </a:solidFill>
              </a:rPr>
              <a:t>dependencies</a:t>
            </a:r>
            <a:r>
              <a:rPr lang="zh-CN" altLang="en-US" sz="2800" dirty="0">
                <a:solidFill>
                  <a:schemeClr val="bg2">
                    <a:lumMod val="10000"/>
                  </a:schemeClr>
                </a:solidFill>
              </a:rPr>
              <a:t> </a:t>
            </a:r>
            <a:r>
              <a:rPr lang="en-US" altLang="zh-CN" sz="2800" dirty="0">
                <a:solidFill>
                  <a:schemeClr val="bg2">
                    <a:lumMod val="10000"/>
                  </a:schemeClr>
                </a:solidFill>
              </a:rPr>
              <a:t>that</a:t>
            </a:r>
            <a:r>
              <a:rPr lang="zh-CN" altLang="en-US" sz="2800" dirty="0">
                <a:solidFill>
                  <a:schemeClr val="bg2">
                    <a:lumMod val="10000"/>
                  </a:schemeClr>
                </a:solidFill>
              </a:rPr>
              <a:t> </a:t>
            </a:r>
            <a:r>
              <a:rPr lang="en-US" altLang="zh-CN" sz="2800" dirty="0">
                <a:solidFill>
                  <a:schemeClr val="bg2">
                    <a:lumMod val="10000"/>
                  </a:schemeClr>
                </a:solidFill>
              </a:rPr>
              <a:t>have</a:t>
            </a:r>
            <a:r>
              <a:rPr lang="zh-CN" altLang="en-US" sz="2800" dirty="0">
                <a:solidFill>
                  <a:schemeClr val="bg2">
                    <a:lumMod val="10000"/>
                  </a:schemeClr>
                </a:solidFill>
              </a:rPr>
              <a:t> </a:t>
            </a:r>
            <a:r>
              <a:rPr lang="en-US" altLang="zh-CN" sz="2800" dirty="0">
                <a:solidFill>
                  <a:schemeClr val="bg2">
                    <a:lumMod val="10000"/>
                  </a:schemeClr>
                </a:solidFill>
              </a:rPr>
              <a:t>to</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rgbClr val="FF0000"/>
                </a:solidFill>
              </a:rPr>
              <a:t>learned</a:t>
            </a:r>
            <a:r>
              <a:rPr lang="en-US" altLang="zh-CN" sz="2800" dirty="0">
                <a:solidFill>
                  <a:schemeClr val="bg2">
                    <a:lumMod val="10000"/>
                  </a:schemeClr>
                </a:solidFill>
              </a:rPr>
              <a:t>.</a:t>
            </a:r>
            <a:endParaRPr lang="en-US" sz="2800"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Computer</a:t>
            </a:r>
            <a:r>
              <a:rPr lang="zh-CN" altLang="en-US" dirty="0">
                <a:solidFill>
                  <a:schemeClr val="tx1"/>
                </a:solidFill>
              </a:rPr>
              <a:t> </a:t>
            </a:r>
            <a:r>
              <a:rPr lang="en-US" altLang="zh-CN" dirty="0">
                <a:solidFill>
                  <a:schemeClr val="tx1"/>
                </a:solidFill>
              </a:rPr>
              <a:t>Vision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NLP</a:t>
            </a:r>
            <a:endParaRPr lang="en-US" dirty="0">
              <a:solidFill>
                <a:schemeClr val="tx1"/>
              </a:solidFill>
            </a:endParaRP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7459043" cy="2028999"/>
          </a:xfrm>
        </p:spPr>
        <p:txBody>
          <a:bodyPr/>
          <a:lstStyle/>
          <a:p>
            <a:endParaRPr lang="en-US" altLang="zh-CN" dirty="0"/>
          </a:p>
          <a:p>
            <a:endParaRPr lang="en-US" dirty="0"/>
          </a:p>
          <a:p>
            <a:endParaRPr lang="en-US" dirty="0"/>
          </a:p>
          <a:p>
            <a:endParaRPr lang="en-US" dirty="0"/>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9</a:t>
            </a:fld>
            <a:endParaRPr lang="en-US" dirty="0"/>
          </a:p>
        </p:txBody>
      </p:sp>
      <p:sp>
        <p:nvSpPr>
          <p:cNvPr id="2" name="Content Placeholder 8">
            <a:extLst>
              <a:ext uri="{FF2B5EF4-FFF2-40B4-BE49-F238E27FC236}">
                <a16:creationId xmlns:a16="http://schemas.microsoft.com/office/drawing/2014/main" id="{561B477E-DEA1-4173-23A0-EC5060656D84}"/>
              </a:ext>
            </a:extLst>
          </p:cNvPr>
          <p:cNvSpPr txBox="1">
            <a:spLocks/>
          </p:cNvSpPr>
          <p:nvPr/>
        </p:nvSpPr>
        <p:spPr bwMode="auto">
          <a:xfrm>
            <a:off x="907395" y="2453138"/>
            <a:ext cx="7459043" cy="211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learning.</a:t>
            </a:r>
          </a:p>
          <a:p>
            <a:pPr marL="457200" indent="-457200">
              <a:buFont typeface="Arial" panose="020B0604020202020204" pitchFamily="34" charset="0"/>
              <a:buChar char="•"/>
            </a:pPr>
            <a:r>
              <a:rPr lang="en-US" altLang="zh-CN" sz="2800" dirty="0">
                <a:solidFill>
                  <a:schemeClr val="bg2">
                    <a:lumMod val="10000"/>
                  </a:schemeClr>
                </a:solidFill>
              </a:rPr>
              <a:t>Image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text</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could</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augmented.</a:t>
            </a:r>
          </a:p>
          <a:p>
            <a:pPr marL="457200" indent="-457200">
              <a:buFont typeface="Arial" panose="020B0604020202020204" pitchFamily="34" charset="0"/>
              <a:buChar char="•"/>
            </a:pPr>
            <a:r>
              <a:rPr lang="en-US" altLang="zh-CN" sz="2800" dirty="0">
                <a:solidFill>
                  <a:schemeClr val="bg2">
                    <a:lumMod val="10000"/>
                  </a:schemeClr>
                </a:solidFill>
              </a:rPr>
              <a:t>Heuristics</a:t>
            </a:r>
            <a:r>
              <a:rPr lang="zh-CN" altLang="en-US" sz="2800" dirty="0">
                <a:solidFill>
                  <a:schemeClr val="bg2">
                    <a:lumMod val="10000"/>
                  </a:schemeClr>
                </a:solidFill>
              </a:rPr>
              <a:t> </a:t>
            </a:r>
            <a:r>
              <a:rPr lang="en-US" altLang="zh-CN" sz="2800" dirty="0">
                <a:solidFill>
                  <a:schemeClr val="bg2">
                    <a:lumMod val="10000"/>
                  </a:schemeClr>
                </a:solidFill>
              </a:rPr>
              <a:t>were</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augmentation.</a:t>
            </a:r>
          </a:p>
          <a:p>
            <a:pPr marL="457200" indent="-457200">
              <a:buFont typeface="Arial" panose="020B0604020202020204" pitchFamily="34" charset="0"/>
              <a:buChar char="•"/>
            </a:pPr>
            <a:endParaRPr lang="en-US" sz="2800" dirty="0"/>
          </a:p>
        </p:txBody>
      </p:sp>
      <p:grpSp>
        <p:nvGrpSpPr>
          <p:cNvPr id="3" name="Group 2">
            <a:extLst>
              <a:ext uri="{FF2B5EF4-FFF2-40B4-BE49-F238E27FC236}">
                <a16:creationId xmlns:a16="http://schemas.microsoft.com/office/drawing/2014/main" id="{170B8AC1-68BD-803B-4131-6C5D280AA7D9}"/>
              </a:ext>
            </a:extLst>
          </p:cNvPr>
          <p:cNvGrpSpPr>
            <a:grpSpLocks noChangeAspect="1"/>
          </p:cNvGrpSpPr>
          <p:nvPr/>
        </p:nvGrpSpPr>
        <p:grpSpPr>
          <a:xfrm>
            <a:off x="9594280" y="1938619"/>
            <a:ext cx="5516880" cy="2836650"/>
            <a:chOff x="599751" y="1132723"/>
            <a:chExt cx="7635539" cy="3926020"/>
          </a:xfrm>
        </p:grpSpPr>
        <p:pic>
          <p:nvPicPr>
            <p:cNvPr id="6" name="Picture 5">
              <a:extLst>
                <a:ext uri="{FF2B5EF4-FFF2-40B4-BE49-F238E27FC236}">
                  <a16:creationId xmlns:a16="http://schemas.microsoft.com/office/drawing/2014/main" id="{0FB51483-78C4-2F3C-2F28-DE2A5B15852F}"/>
                </a:ext>
              </a:extLst>
            </p:cNvPr>
            <p:cNvPicPr>
              <a:picLocks noChangeAspect="1"/>
            </p:cNvPicPr>
            <p:nvPr/>
          </p:nvPicPr>
          <p:blipFill>
            <a:blip r:embed="rId2"/>
            <a:stretch>
              <a:fillRect/>
            </a:stretch>
          </p:blipFill>
          <p:spPr>
            <a:xfrm>
              <a:off x="599751" y="2659642"/>
              <a:ext cx="1701568" cy="1134380"/>
            </a:xfrm>
            <a:prstGeom prst="rect">
              <a:avLst/>
            </a:prstGeom>
          </p:spPr>
        </p:pic>
        <p:grpSp>
          <p:nvGrpSpPr>
            <p:cNvPr id="7" name="Group 6">
              <a:extLst>
                <a:ext uri="{FF2B5EF4-FFF2-40B4-BE49-F238E27FC236}">
                  <a16:creationId xmlns:a16="http://schemas.microsoft.com/office/drawing/2014/main" id="{2C036EEC-8DDB-3F4A-446D-2B6F0E20C339}"/>
                </a:ext>
              </a:extLst>
            </p:cNvPr>
            <p:cNvGrpSpPr>
              <a:grpSpLocks noChangeAspect="1"/>
            </p:cNvGrpSpPr>
            <p:nvPr/>
          </p:nvGrpSpPr>
          <p:grpSpPr>
            <a:xfrm>
              <a:off x="3663290" y="1132723"/>
              <a:ext cx="4572000" cy="3926020"/>
              <a:chOff x="5097417" y="2016723"/>
              <a:chExt cx="2923443" cy="2510388"/>
            </a:xfrm>
          </p:grpSpPr>
          <p:pic>
            <p:nvPicPr>
              <p:cNvPr id="13" name="Picture 12">
                <a:extLst>
                  <a:ext uri="{FF2B5EF4-FFF2-40B4-BE49-F238E27FC236}">
                    <a16:creationId xmlns:a16="http://schemas.microsoft.com/office/drawing/2014/main" id="{4B500C77-38D4-BA76-8ECF-2B8FD368B6AE}"/>
                  </a:ext>
                </a:extLst>
              </p:cNvPr>
              <p:cNvPicPr>
                <a:picLocks noChangeAspect="1"/>
              </p:cNvPicPr>
              <p:nvPr/>
            </p:nvPicPr>
            <p:blipFill>
              <a:blip r:embed="rId2"/>
              <a:stretch>
                <a:fillRect/>
              </a:stretch>
            </p:blipFill>
            <p:spPr>
              <a:xfrm flipH="1">
                <a:off x="6584579" y="2325656"/>
                <a:ext cx="1316635" cy="877757"/>
              </a:xfrm>
              <a:prstGeom prst="rect">
                <a:avLst/>
              </a:prstGeom>
            </p:spPr>
          </p:pic>
          <p:pic>
            <p:nvPicPr>
              <p:cNvPr id="14" name="Picture 13">
                <a:extLst>
                  <a:ext uri="{FF2B5EF4-FFF2-40B4-BE49-F238E27FC236}">
                    <a16:creationId xmlns:a16="http://schemas.microsoft.com/office/drawing/2014/main" id="{D7B70D7F-9C47-A439-4C10-81AB49771470}"/>
                  </a:ext>
                </a:extLst>
              </p:cNvPr>
              <p:cNvPicPr>
                <a:picLocks noChangeAspect="1"/>
              </p:cNvPicPr>
              <p:nvPr/>
            </p:nvPicPr>
            <p:blipFill>
              <a:blip r:embed="rId2"/>
              <a:stretch>
                <a:fillRect/>
              </a:stretch>
            </p:blipFill>
            <p:spPr>
              <a:xfrm>
                <a:off x="5142947" y="2325656"/>
                <a:ext cx="1316635" cy="877757"/>
              </a:xfrm>
              <a:prstGeom prst="rect">
                <a:avLst/>
              </a:prstGeom>
            </p:spPr>
          </p:pic>
          <p:sp>
            <p:nvSpPr>
              <p:cNvPr id="17" name="Rectangle 16">
                <a:extLst>
                  <a:ext uri="{FF2B5EF4-FFF2-40B4-BE49-F238E27FC236}">
                    <a16:creationId xmlns:a16="http://schemas.microsoft.com/office/drawing/2014/main" id="{9CE86F04-3AF9-B4E3-9218-C6DFBB529EED}"/>
                  </a:ext>
                </a:extLst>
              </p:cNvPr>
              <p:cNvSpPr/>
              <p:nvPr/>
            </p:nvSpPr>
            <p:spPr>
              <a:xfrm>
                <a:off x="5820466" y="2325656"/>
                <a:ext cx="658318" cy="8777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latin typeface="Arial" panose="020B0604020202020204" pitchFamily="34" charset="0"/>
                  <a:cs typeface="Arial" panose="020B0604020202020204" pitchFamily="34" charset="0"/>
                </a:endParaRPr>
              </a:p>
            </p:txBody>
          </p:sp>
          <p:pic>
            <p:nvPicPr>
              <p:cNvPr id="19" name="Picture 18">
                <a:extLst>
                  <a:ext uri="{FF2B5EF4-FFF2-40B4-BE49-F238E27FC236}">
                    <a16:creationId xmlns:a16="http://schemas.microsoft.com/office/drawing/2014/main" id="{0F6B9C56-65BD-96A7-476A-4ACCCAC95354}"/>
                  </a:ext>
                </a:extLst>
              </p:cNvPr>
              <p:cNvPicPr>
                <a:picLocks/>
              </p:cNvPicPr>
              <p:nvPr/>
            </p:nvPicPr>
            <p:blipFill>
              <a:blip r:embed="rId3"/>
              <a:stretch>
                <a:fillRect/>
              </a:stretch>
            </p:blipFill>
            <p:spPr>
              <a:xfrm>
                <a:off x="5142947" y="3649354"/>
                <a:ext cx="1316635" cy="872271"/>
              </a:xfrm>
              <a:prstGeom prst="rect">
                <a:avLst/>
              </a:prstGeom>
            </p:spPr>
          </p:pic>
          <p:pic>
            <p:nvPicPr>
              <p:cNvPr id="22" name="Picture 21">
                <a:extLst>
                  <a:ext uri="{FF2B5EF4-FFF2-40B4-BE49-F238E27FC236}">
                    <a16:creationId xmlns:a16="http://schemas.microsoft.com/office/drawing/2014/main" id="{BC1E20DE-DE0A-C480-53B0-C12F5FE10BBA}"/>
                  </a:ext>
                </a:extLst>
              </p:cNvPr>
              <p:cNvPicPr>
                <a:picLocks noChangeAspect="1"/>
              </p:cNvPicPr>
              <p:nvPr/>
            </p:nvPicPr>
            <p:blipFill>
              <a:blip r:embed="rId4"/>
              <a:stretch>
                <a:fillRect/>
              </a:stretch>
            </p:blipFill>
            <p:spPr>
              <a:xfrm>
                <a:off x="6584579" y="3649354"/>
                <a:ext cx="1316635" cy="877757"/>
              </a:xfrm>
              <a:prstGeom prst="rect">
                <a:avLst/>
              </a:prstGeom>
            </p:spPr>
          </p:pic>
          <p:sp>
            <p:nvSpPr>
              <p:cNvPr id="23" name="TextBox 22">
                <a:extLst>
                  <a:ext uri="{FF2B5EF4-FFF2-40B4-BE49-F238E27FC236}">
                    <a16:creationId xmlns:a16="http://schemas.microsoft.com/office/drawing/2014/main" id="{66B5FF0D-3B1B-3794-818C-087452DF9E19}"/>
                  </a:ext>
                </a:extLst>
              </p:cNvPr>
              <p:cNvSpPr txBox="1"/>
              <p:nvPr/>
            </p:nvSpPr>
            <p:spPr>
              <a:xfrm>
                <a:off x="5145138" y="2016725"/>
                <a:ext cx="1436612" cy="299614"/>
              </a:xfrm>
              <a:prstGeom prst="rect">
                <a:avLst/>
              </a:prstGeom>
              <a:noFill/>
            </p:spPr>
            <p:txBody>
              <a:bodyPr wrap="square" rtlCol="0">
                <a:spAutoFit/>
              </a:bodyPr>
              <a:lstStyle/>
              <a:p>
                <a:pPr algn="ctr"/>
                <a:r>
                  <a:rPr lang="en-US" sz="1600" dirty="0">
                    <a:latin typeface="Helvetica Neue" panose="02000503000000020004" pitchFamily="2" charset="0"/>
                    <a:ea typeface="Helvetica Neue" panose="02000503000000020004" pitchFamily="2" charset="0"/>
                    <a:cs typeface="Helvetica Neue" panose="02000503000000020004" pitchFamily="2" charset="0"/>
                  </a:rPr>
                  <a:t>Cropping</a:t>
                </a:r>
              </a:p>
            </p:txBody>
          </p:sp>
          <p:sp>
            <p:nvSpPr>
              <p:cNvPr id="24" name="TextBox 23">
                <a:extLst>
                  <a:ext uri="{FF2B5EF4-FFF2-40B4-BE49-F238E27FC236}">
                    <a16:creationId xmlns:a16="http://schemas.microsoft.com/office/drawing/2014/main" id="{517E4558-5E97-4CAF-8744-86757A79C2DB}"/>
                  </a:ext>
                </a:extLst>
              </p:cNvPr>
              <p:cNvSpPr txBox="1"/>
              <p:nvPr/>
            </p:nvSpPr>
            <p:spPr>
              <a:xfrm>
                <a:off x="6632934" y="2016723"/>
                <a:ext cx="1265089"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Flipping</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D380F175-3A52-BCCC-6CAB-C7278D0BFEF6}"/>
                  </a:ext>
                </a:extLst>
              </p:cNvPr>
              <p:cNvSpPr txBox="1"/>
              <p:nvPr/>
            </p:nvSpPr>
            <p:spPr>
              <a:xfrm>
                <a:off x="5097417" y="3332277"/>
                <a:ext cx="1332417"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Rotation</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7668AE80-1F09-0E0B-201C-5E684DFD61FC}"/>
                  </a:ext>
                </a:extLst>
              </p:cNvPr>
              <p:cNvSpPr txBox="1"/>
              <p:nvPr/>
            </p:nvSpPr>
            <p:spPr>
              <a:xfrm>
                <a:off x="6465626" y="3332277"/>
                <a:ext cx="1555234" cy="299614"/>
              </a:xfrm>
              <a:prstGeom prst="rect">
                <a:avLst/>
              </a:prstGeom>
              <a:noFill/>
            </p:spPr>
            <p:txBody>
              <a:bodyPr wrap="square" rtlCol="0">
                <a:spAutoFit/>
              </a:bodyPr>
              <a:lstStyle/>
              <a:p>
                <a:pPr algn="ct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Add</a:t>
                </a:r>
                <a:r>
                  <a:rPr lang="zh-CN" altLang="en-US" sz="1600" dirty="0">
                    <a:latin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noise</a:t>
                </a:r>
                <a:r>
                  <a:rPr lang="zh-CN" altLang="en-US" sz="16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600" dirty="0">
                    <a:latin typeface="Helvetica Neue" panose="02000503000000020004" pitchFamily="2" charset="0"/>
                    <a:ea typeface="Helvetica Neue" panose="02000503000000020004" pitchFamily="2" charset="0"/>
                    <a:cs typeface="Helvetica Neue" panose="02000503000000020004" pitchFamily="2" charset="0"/>
                  </a:rPr>
                  <a:t>[1]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0" name="Straight Arrow Connector 9">
              <a:extLst>
                <a:ext uri="{FF2B5EF4-FFF2-40B4-BE49-F238E27FC236}">
                  <a16:creationId xmlns:a16="http://schemas.microsoft.com/office/drawing/2014/main" id="{89D43DD7-82EC-72DF-98E4-61CD1B23C260}"/>
                </a:ext>
              </a:extLst>
            </p:cNvPr>
            <p:cNvCxnSpPr>
              <a:cxnSpLocks/>
            </p:cNvCxnSpPr>
            <p:nvPr/>
          </p:nvCxnSpPr>
          <p:spPr>
            <a:xfrm>
              <a:off x="2590800" y="3238504"/>
              <a:ext cx="74060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AA97FA-07CD-354D-3D67-B5E41E303BD1}"/>
              </a:ext>
            </a:extLst>
          </p:cNvPr>
          <p:cNvGrpSpPr/>
          <p:nvPr/>
        </p:nvGrpSpPr>
        <p:grpSpPr>
          <a:xfrm>
            <a:off x="9556832" y="5435185"/>
            <a:ext cx="5419882" cy="2471514"/>
            <a:chOff x="813941" y="5929408"/>
            <a:chExt cx="5419882" cy="2471514"/>
          </a:xfrm>
        </p:grpSpPr>
        <p:sp>
          <p:nvSpPr>
            <p:cNvPr id="36" name="TextBox 35">
              <a:extLst>
                <a:ext uri="{FF2B5EF4-FFF2-40B4-BE49-F238E27FC236}">
                  <a16:creationId xmlns:a16="http://schemas.microsoft.com/office/drawing/2014/main" id="{FDA39FEA-DBEE-8835-98C1-20F2049CAA97}"/>
                </a:ext>
              </a:extLst>
            </p:cNvPr>
            <p:cNvSpPr txBox="1"/>
            <p:nvPr/>
          </p:nvSpPr>
          <p:spPr>
            <a:xfrm>
              <a:off x="2798962" y="7077483"/>
              <a:ext cx="1943161" cy="1323439"/>
            </a:xfrm>
            <a:prstGeom prst="rect">
              <a:avLst/>
            </a:prstGeom>
            <a:noFill/>
          </p:spPr>
          <p:txBody>
            <a:bodyPr wrap="none" rtlCol="0">
              <a:spAutoFit/>
            </a:bodyPr>
            <a:lstStyle/>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“amazing”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“awe-inspiring”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“awing”</a:t>
              </a:r>
            </a:p>
            <a:p>
              <a:r>
                <a:rPr lang="en-US" altLang="zh-CN" sz="2000" dirty="0">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7" name="Rectangle 36">
              <a:extLst>
                <a:ext uri="{FF2B5EF4-FFF2-40B4-BE49-F238E27FC236}">
                  <a16:creationId xmlns:a16="http://schemas.microsoft.com/office/drawing/2014/main" id="{CD740F26-EB2A-B13F-EC9A-8A9CA54D5C34}"/>
                </a:ext>
              </a:extLst>
            </p:cNvPr>
            <p:cNvSpPr/>
            <p:nvPr/>
          </p:nvSpPr>
          <p:spPr>
            <a:xfrm>
              <a:off x="813941" y="5929408"/>
              <a:ext cx="2250936"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awesome</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1" name="Straight Connector 40">
              <a:extLst>
                <a:ext uri="{FF2B5EF4-FFF2-40B4-BE49-F238E27FC236}">
                  <a16:creationId xmlns:a16="http://schemas.microsoft.com/office/drawing/2014/main" id="{9F37899F-668F-5BA2-BBB1-DC60065D913D}"/>
                </a:ext>
              </a:extLst>
            </p:cNvPr>
            <p:cNvCxnSpPr/>
            <p:nvPr/>
          </p:nvCxnSpPr>
          <p:spPr>
            <a:xfrm flipH="1">
              <a:off x="3449163" y="6315719"/>
              <a:ext cx="116495" cy="70959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3B0EBBB-E222-3203-4E5E-8743A3EDA8D2}"/>
                </a:ext>
              </a:extLst>
            </p:cNvPr>
            <p:cNvSpPr txBox="1"/>
            <p:nvPr/>
          </p:nvSpPr>
          <p:spPr>
            <a:xfrm>
              <a:off x="3600803" y="6485852"/>
              <a:ext cx="1571671" cy="369332"/>
            </a:xfrm>
            <a:prstGeom prst="rect">
              <a:avLst/>
            </a:prstGeom>
            <a:noFill/>
          </p:spPr>
          <p:txBody>
            <a:bodyPr wrap="square">
              <a:spAutoFit/>
            </a:bodyPr>
            <a:lstStyle/>
            <a:p>
              <a:pPr algn="ct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Synonyms</a:t>
              </a:r>
              <a:r>
                <a:rPr lang="zh-CN" altLang="en-US" sz="1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dirty="0">
                  <a:latin typeface="Helvetica Neue" panose="02000503000000020004" pitchFamily="2" charset="0"/>
                  <a:ea typeface="Helvetica Neue" panose="02000503000000020004" pitchFamily="2" charset="0"/>
                  <a:cs typeface="Helvetica Neue" panose="02000503000000020004" pitchFamily="2" charset="0"/>
                </a:rPr>
                <a:t>[2]</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3" name="Rectangle 42">
              <a:extLst>
                <a:ext uri="{FF2B5EF4-FFF2-40B4-BE49-F238E27FC236}">
                  <a16:creationId xmlns:a16="http://schemas.microsoft.com/office/drawing/2014/main" id="{951EB120-FEF7-3BFB-DA68-943FB4ABB6E9}"/>
                </a:ext>
              </a:extLst>
            </p:cNvPr>
            <p:cNvSpPr/>
            <p:nvPr/>
          </p:nvSpPr>
          <p:spPr>
            <a:xfrm>
              <a:off x="4111126" y="5929408"/>
              <a:ext cx="2122697" cy="400110"/>
            </a:xfrm>
            <a:prstGeom prst="rect">
              <a:avLst/>
            </a:prstGeom>
            <a:noFill/>
          </p:spPr>
          <p:txBody>
            <a:bodyPr wrap="none" lIns="91440" tIns="45720" rIns="91440" bIns="45720">
              <a:spAutoFit/>
            </a:bodyPr>
            <a:lstStyle/>
            <a:p>
              <a:pPr algn="ct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u="sng"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cs typeface="Helvetica Neue" panose="02000503000000020004" pitchFamily="2" charset="0"/>
                </a:rPr>
                <a:t> </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rPr>
                <a:t>…”</a:t>
              </a:r>
              <a:endParaRPr 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45" name="Straight Arrow Connector 44">
              <a:extLst>
                <a:ext uri="{FF2B5EF4-FFF2-40B4-BE49-F238E27FC236}">
                  <a16:creationId xmlns:a16="http://schemas.microsoft.com/office/drawing/2014/main" id="{86749BE6-3402-B4EB-6D47-016A471F2EDD}"/>
                </a:ext>
              </a:extLst>
            </p:cNvPr>
            <p:cNvCxnSpPr>
              <a:cxnSpLocks/>
            </p:cNvCxnSpPr>
            <p:nvPr/>
          </p:nvCxnSpPr>
          <p:spPr>
            <a:xfrm>
              <a:off x="3303315" y="6144703"/>
              <a:ext cx="53510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8" name="TextBox 47">
            <a:extLst>
              <a:ext uri="{FF2B5EF4-FFF2-40B4-BE49-F238E27FC236}">
                <a16:creationId xmlns:a16="http://schemas.microsoft.com/office/drawing/2014/main" id="{64DCE870-B30E-572C-242C-2525EA3DE5D4}"/>
              </a:ext>
            </a:extLst>
          </p:cNvPr>
          <p:cNvSpPr txBox="1"/>
          <p:nvPr/>
        </p:nvSpPr>
        <p:spPr>
          <a:xfrm>
            <a:off x="668956" y="8412526"/>
            <a:ext cx="13246409"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Zhong et al. “Random erasing data augmentation.” AAAI 2020.</a:t>
            </a:r>
          </a:p>
          <a:p>
            <a:r>
              <a:rPr lang="en-US" altLang="zh-CN" sz="2000" dirty="0">
                <a:latin typeface="Times New Roman" panose="02020603050405020304" pitchFamily="18" charset="0"/>
                <a:cs typeface="Times New Roman" panose="02020603050405020304" pitchFamily="18" charset="0"/>
              </a:rPr>
              <a:t>[2]</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Wei et al. “EDA: Easy </a:t>
            </a:r>
            <a:r>
              <a:rPr lang="en-US" altLang="zh-CN" sz="2000" dirty="0">
                <a:latin typeface="Times New Roman" panose="02020603050405020304" pitchFamily="18" charset="0"/>
                <a:cs typeface="Times New Roman" panose="02020603050405020304" pitchFamily="18" charset="0"/>
              </a:rPr>
              <a:t>d</a:t>
            </a:r>
            <a:r>
              <a:rPr lang="en-US" sz="2000" dirty="0">
                <a:latin typeface="Times New Roman" panose="02020603050405020304" pitchFamily="18" charset="0"/>
                <a:cs typeface="Times New Roman" panose="02020603050405020304" pitchFamily="18" charset="0"/>
              </a:rPr>
              <a:t>ata </a:t>
            </a:r>
            <a:r>
              <a:rPr lang="en-US" altLang="zh-CN" sz="2000" dirty="0">
                <a:latin typeface="Times New Roman" panose="02020603050405020304" pitchFamily="18"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ugmentation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echniques for </a:t>
            </a:r>
            <a:r>
              <a:rPr lang="en-US" altLang="zh-CN" sz="2000" dirty="0">
                <a:latin typeface="Times New Roman" panose="02020603050405020304" pitchFamily="18" charset="0"/>
                <a:cs typeface="Times New Roman" panose="02020603050405020304" pitchFamily="18" charset="0"/>
              </a:rPr>
              <a:t>b</a:t>
            </a:r>
            <a:r>
              <a:rPr lang="en-US" sz="2000" dirty="0">
                <a:latin typeface="Times New Roman" panose="02020603050405020304" pitchFamily="18" charset="0"/>
                <a:cs typeface="Times New Roman" panose="02020603050405020304" pitchFamily="18" charset="0"/>
              </a:rPr>
              <a:t>oosting </a:t>
            </a:r>
            <a:r>
              <a:rPr lang="en-US" altLang="zh-CN" sz="2000" dirty="0">
                <a:latin typeface="Times New Roman" panose="02020603050405020304" pitchFamily="18" charset="0"/>
                <a:cs typeface="Times New Roman" panose="02020603050405020304" pitchFamily="18" charset="0"/>
              </a:rPr>
              <a:t>p</a:t>
            </a:r>
            <a:r>
              <a:rPr lang="en-US" sz="2000" dirty="0">
                <a:latin typeface="Times New Roman" panose="02020603050405020304" pitchFamily="18" charset="0"/>
                <a:cs typeface="Times New Roman" panose="02020603050405020304" pitchFamily="18" charset="0"/>
              </a:rPr>
              <a:t>erformance 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ext </a:t>
            </a:r>
            <a:r>
              <a:rPr lang="en-US" altLang="zh-CN" sz="2000" dirty="0">
                <a:latin typeface="Times New Roman" panose="02020603050405020304" pitchFamily="18" charset="0"/>
                <a:cs typeface="Times New Roman" panose="02020603050405020304" pitchFamily="18" charset="0"/>
              </a:rPr>
              <a:t>c</a:t>
            </a:r>
            <a:r>
              <a:rPr lang="en-US" sz="2000" dirty="0">
                <a:latin typeface="Times New Roman" panose="02020603050405020304" pitchFamily="18" charset="0"/>
                <a:cs typeface="Times New Roman" panose="02020603050405020304" pitchFamily="18" charset="0"/>
              </a:rPr>
              <a:t>lassification </a:t>
            </a:r>
            <a:r>
              <a:rPr lang="en-US" altLang="zh-CN"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asks.” EMNLP 2019.</a:t>
            </a:r>
          </a:p>
        </p:txBody>
      </p:sp>
      <p:pic>
        <p:nvPicPr>
          <p:cNvPr id="49" name="Picture 48">
            <a:extLst>
              <a:ext uri="{FF2B5EF4-FFF2-40B4-BE49-F238E27FC236}">
                <a16:creationId xmlns:a16="http://schemas.microsoft.com/office/drawing/2014/main" id="{193342A1-848D-845E-C71A-F9CF29287B5C}"/>
              </a:ext>
            </a:extLst>
          </p:cNvPr>
          <p:cNvPicPr>
            <a:picLocks noChangeAspect="1"/>
          </p:cNvPicPr>
          <p:nvPr/>
        </p:nvPicPr>
        <p:blipFill>
          <a:blip r:embed="rId5"/>
          <a:stretch>
            <a:fillRect/>
          </a:stretch>
        </p:blipFill>
        <p:spPr>
          <a:xfrm>
            <a:off x="3903280" y="5624092"/>
            <a:ext cx="1828800" cy="1828800"/>
          </a:xfrm>
          <a:prstGeom prst="rect">
            <a:avLst/>
          </a:prstGeom>
        </p:spPr>
      </p:pic>
    </p:spTree>
    <p:extLst>
      <p:ext uri="{BB962C8B-B14F-4D97-AF65-F5344CB8AC3E}">
        <p14:creationId xmlns:p14="http://schemas.microsoft.com/office/powerpoint/2010/main" val="31626094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AAAI’21,</a:t>
            </a:r>
            <a:r>
              <a:rPr lang="zh-CN" altLang="en-US" dirty="0">
                <a:solidFill>
                  <a:schemeClr val="tx1"/>
                </a:solidFill>
              </a:rPr>
              <a:t> </a:t>
            </a:r>
            <a:r>
              <a:rPr lang="en-US" altLang="zh-CN" dirty="0">
                <a:solidFill>
                  <a:schemeClr val="tx1"/>
                </a:solidFill>
              </a:rPr>
              <a:t>ICML’22,</a:t>
            </a:r>
            <a:r>
              <a:rPr lang="zh-CN" altLang="en-US" dirty="0">
                <a:solidFill>
                  <a:schemeClr val="tx1"/>
                </a:solidFill>
              </a:rPr>
              <a:t> </a:t>
            </a:r>
            <a:r>
              <a:rPr lang="en-US" altLang="zh-CN" dirty="0">
                <a:solidFill>
                  <a:schemeClr val="tx1"/>
                </a:solidFill>
              </a:rPr>
              <a:t>LoG’22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GNNs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10</a:t>
            </a:fld>
            <a:endParaRPr lang="en-US"/>
          </a:p>
        </p:txBody>
      </p:sp>
      <p:pic>
        <p:nvPicPr>
          <p:cNvPr id="1030" name="Picture 6" descr="Tong Zhao">
            <a:extLst>
              <a:ext uri="{FF2B5EF4-FFF2-40B4-BE49-F238E27FC236}">
                <a16:creationId xmlns:a16="http://schemas.microsoft.com/office/drawing/2014/main" id="{F21894CB-1E10-F685-CE26-4C906A40A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943A130-6000-9A3C-8359-B0CF2D7DB787}"/>
              </a:ext>
            </a:extLst>
          </p:cNvPr>
          <p:cNvSpPr txBox="1"/>
          <p:nvPr/>
        </p:nvSpPr>
        <p:spPr>
          <a:xfrm>
            <a:off x="13652786" y="1711958"/>
            <a:ext cx="2198422" cy="400110"/>
          </a:xfrm>
          <a:prstGeom prst="rect">
            <a:avLst/>
          </a:prstGeom>
          <a:noFill/>
        </p:spPr>
        <p:txBody>
          <a:bodyPr wrap="none" rtlCol="0">
            <a:spAutoFit/>
          </a:bodyPr>
          <a:lstStyle/>
          <a:p>
            <a:r>
              <a:rPr lang="en-US" sz="2000" dirty="0">
                <a:latin typeface="Helvetica Neue"/>
                <a:cs typeface="Helvetica Neue"/>
              </a:rPr>
              <a:t>Tong</a:t>
            </a:r>
            <a:r>
              <a:rPr lang="zh-CN" altLang="en-US" sz="2000" dirty="0">
                <a:latin typeface="Helvetica Neue"/>
                <a:cs typeface="Helvetica Neue"/>
              </a:rPr>
              <a:t> </a:t>
            </a:r>
            <a:r>
              <a:rPr lang="en-US" altLang="zh-CN" sz="2000" dirty="0">
                <a:latin typeface="Helvetica Neue"/>
                <a:cs typeface="Helvetica Neue"/>
              </a:rPr>
              <a:t>Zhao</a:t>
            </a:r>
            <a:r>
              <a:rPr lang="zh-CN" altLang="en-US" sz="2000" dirty="0">
                <a:latin typeface="Helvetica Neue"/>
                <a:cs typeface="Helvetica Neue"/>
              </a:rPr>
              <a:t> </a:t>
            </a:r>
            <a:r>
              <a:rPr lang="en-US" altLang="zh-CN" sz="2000" dirty="0">
                <a:latin typeface="Helvetica Neue"/>
                <a:cs typeface="Helvetica Neue"/>
              </a:rPr>
              <a:t>(Snap)</a:t>
            </a:r>
            <a:endParaRPr lang="en-US" sz="2000" dirty="0">
              <a:latin typeface="Helvetica Neue"/>
              <a:cs typeface="Helvetica Neue"/>
            </a:endParaRPr>
          </a:p>
        </p:txBody>
      </p:sp>
      <p:sp>
        <p:nvSpPr>
          <p:cNvPr id="3" name="Content Placeholder 8">
            <a:extLst>
              <a:ext uri="{FF2B5EF4-FFF2-40B4-BE49-F238E27FC236}">
                <a16:creationId xmlns:a16="http://schemas.microsoft.com/office/drawing/2014/main" id="{777D63FC-07EA-16C1-20BC-7A1441DDC6F8}"/>
              </a:ext>
            </a:extLst>
          </p:cNvPr>
          <p:cNvSpPr txBox="1">
            <a:spLocks/>
          </p:cNvSpPr>
          <p:nvPr/>
        </p:nvSpPr>
        <p:spPr bwMode="auto">
          <a:xfrm>
            <a:off x="818200" y="2453138"/>
            <a:ext cx="7952735"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(addition</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removal)</a:t>
            </a:r>
            <a:r>
              <a:rPr lang="zh-CN" altLang="en-US" sz="2800" dirty="0">
                <a:solidFill>
                  <a:schemeClr val="bg2">
                    <a:lumMod val="10000"/>
                  </a:schemeClr>
                </a:solidFill>
              </a:rPr>
              <a:t> </a:t>
            </a:r>
            <a:r>
              <a:rPr lang="en-US" altLang="zh-CN" sz="2800" dirty="0">
                <a:solidFill>
                  <a:schemeClr val="bg2">
                    <a:lumMod val="10000"/>
                  </a:schemeClr>
                </a:solidFill>
              </a:rPr>
              <a:t>created</a:t>
            </a:r>
            <a:r>
              <a:rPr lang="zh-CN" altLang="en-US" sz="2800" dirty="0">
                <a:solidFill>
                  <a:schemeClr val="bg2">
                    <a:lumMod val="10000"/>
                  </a:schemeClr>
                </a:solidFill>
              </a:rPr>
              <a:t> </a:t>
            </a:r>
            <a:r>
              <a:rPr lang="en-US" altLang="zh-CN" sz="2800" dirty="0">
                <a:solidFill>
                  <a:schemeClr val="bg2">
                    <a:lumMod val="10000"/>
                  </a:schemeClr>
                </a:solidFill>
              </a:rPr>
              <a:t>synthetic</a:t>
            </a:r>
            <a:r>
              <a:rPr lang="zh-CN" altLang="en-US" sz="2800" dirty="0">
                <a:solidFill>
                  <a:schemeClr val="bg2">
                    <a:lumMod val="10000"/>
                  </a:schemeClr>
                </a:solidFill>
              </a:rPr>
              <a:t> </a:t>
            </a:r>
            <a:r>
              <a:rPr lang="en-US" altLang="zh-CN" sz="2800" dirty="0">
                <a:solidFill>
                  <a:schemeClr val="bg2">
                    <a:lumMod val="10000"/>
                  </a:schemeClr>
                </a:solidFill>
              </a:rPr>
              <a:t>nodes</a:t>
            </a:r>
            <a:r>
              <a:rPr lang="zh-CN" altLang="en-US" sz="2800" dirty="0">
                <a:solidFill>
                  <a:schemeClr val="bg2">
                    <a:lumMod val="10000"/>
                  </a:schemeClr>
                </a:solidFill>
              </a:rPr>
              <a:t> </a:t>
            </a:r>
            <a:r>
              <a:rPr lang="en-US" altLang="zh-CN" sz="2800" dirty="0">
                <a:solidFill>
                  <a:schemeClr val="bg2">
                    <a:lumMod val="10000"/>
                  </a:schemeClr>
                </a:solidFill>
              </a:rPr>
              <a:t>in</a:t>
            </a:r>
            <a:r>
              <a:rPr lang="zh-CN" altLang="en-US" sz="2800" dirty="0">
                <a:solidFill>
                  <a:schemeClr val="bg2">
                    <a:lumMod val="10000"/>
                  </a:schemeClr>
                </a:solidFill>
              </a:rPr>
              <a:t> </a:t>
            </a:r>
            <a:r>
              <a:rPr lang="en-US" altLang="zh-CN" sz="2800" dirty="0">
                <a:solidFill>
                  <a:schemeClr val="bg2">
                    <a:lumMod val="10000"/>
                  </a:schemeClr>
                </a:solidFill>
              </a:rPr>
              <a:t>a</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graph.</a:t>
            </a:r>
          </a:p>
          <a:p>
            <a:pPr marL="457200" indent="-457200">
              <a:buFont typeface="Arial" panose="020B0604020202020204" pitchFamily="34" charset="0"/>
              <a:buChar char="•"/>
            </a:pP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node</a:t>
            </a:r>
            <a:r>
              <a:rPr lang="zh-CN" altLang="en-US" sz="2800" dirty="0">
                <a:solidFill>
                  <a:schemeClr val="bg2">
                    <a:lumMod val="10000"/>
                  </a:schemeClr>
                </a:solidFill>
              </a:rPr>
              <a:t> </a:t>
            </a:r>
            <a:r>
              <a:rPr lang="en-US" altLang="zh-CN" sz="2800" dirty="0">
                <a:solidFill>
                  <a:schemeClr val="bg2">
                    <a:lumMod val="10000"/>
                  </a:schemeClr>
                </a:solidFill>
              </a:rPr>
              <a:t>classification</a:t>
            </a:r>
            <a:r>
              <a:rPr lang="zh-CN" altLang="en-US" sz="2800" dirty="0">
                <a:solidFill>
                  <a:schemeClr val="bg2">
                    <a:lumMod val="10000"/>
                  </a:schemeClr>
                </a:solidFill>
              </a:rPr>
              <a:t> </a:t>
            </a:r>
            <a:r>
              <a:rPr lang="en-US" altLang="zh-CN" sz="2800" dirty="0">
                <a:solidFill>
                  <a:schemeClr val="bg2">
                    <a:lumMod val="10000"/>
                  </a:schemeClr>
                </a:solidFill>
              </a:rPr>
              <a:t>accuracy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+17%</a:t>
            </a:r>
            <a:r>
              <a:rPr lang="zh-CN" altLang="en-US" sz="2800" dirty="0">
                <a:solidFill>
                  <a:schemeClr val="bg2">
                    <a:lumMod val="10000"/>
                  </a:schemeClr>
                </a:solidFill>
              </a:rPr>
              <a:t> </a:t>
            </a:r>
            <a:r>
              <a:rPr lang="en-US" altLang="zh-CN" sz="2800" dirty="0">
                <a:solidFill>
                  <a:schemeClr val="bg2">
                    <a:lumMod val="10000"/>
                  </a:schemeClr>
                </a:solidFill>
              </a:rPr>
              <a:t>[1].</a:t>
            </a:r>
          </a:p>
          <a:p>
            <a:pPr marL="457200" indent="-457200">
              <a:buFont typeface="Arial" panose="020B0604020202020204" pitchFamily="34" charset="0"/>
              <a:buChar char="•"/>
            </a:pPr>
            <a:endParaRPr lang="en-US" altLang="zh-CN" sz="2800" dirty="0"/>
          </a:p>
          <a:p>
            <a:pPr marL="457200" indent="-457200">
              <a:buFont typeface="Arial" panose="020B0604020202020204" pitchFamily="34" charset="0"/>
              <a:buChar char="•"/>
            </a:pPr>
            <a:r>
              <a:rPr lang="en-US" altLang="zh-CN" sz="2800" dirty="0">
                <a:solidFill>
                  <a:schemeClr val="bg2">
                    <a:lumMod val="10000"/>
                  </a:schemeClr>
                </a:solidFill>
              </a:rPr>
              <a:t>Counterfactual</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labels</a:t>
            </a:r>
            <a:r>
              <a:rPr lang="zh-CN" altLang="en-US" sz="2800" dirty="0">
                <a:solidFill>
                  <a:schemeClr val="bg2">
                    <a:lumMod val="10000"/>
                  </a:schemeClr>
                </a:solidFill>
              </a:rPr>
              <a:t> </a:t>
            </a:r>
            <a:r>
              <a:rPr lang="en-US" altLang="zh-CN" sz="2800" dirty="0">
                <a:solidFill>
                  <a:schemeClr val="bg2">
                    <a:lumMod val="10000"/>
                  </a:schemeClr>
                </a:solidFill>
              </a:rPr>
              <a:t>improved</a:t>
            </a:r>
            <a:r>
              <a:rPr lang="zh-CN" altLang="en-US" sz="2800" dirty="0">
                <a:solidFill>
                  <a:schemeClr val="bg2">
                    <a:lumMod val="10000"/>
                  </a:schemeClr>
                </a:solidFill>
              </a:rPr>
              <a:t> </a:t>
            </a:r>
            <a:r>
              <a:rPr lang="en-US" altLang="zh-CN" sz="2800" dirty="0">
                <a:solidFill>
                  <a:schemeClr val="bg2">
                    <a:lumMod val="10000"/>
                  </a:schemeClr>
                </a:solidFill>
              </a:rPr>
              <a:t>link</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Hits@20</a:t>
            </a:r>
            <a:r>
              <a:rPr lang="zh-CN" altLang="en-US" sz="2800" dirty="0">
                <a:solidFill>
                  <a:schemeClr val="bg2">
                    <a:lumMod val="10000"/>
                  </a:schemeClr>
                </a:solidFill>
              </a:rPr>
              <a:t> </a:t>
            </a:r>
            <a:r>
              <a:rPr lang="en-US" altLang="zh-CN" sz="2800" dirty="0">
                <a:solidFill>
                  <a:schemeClr val="bg2">
                    <a:lumMod val="10000"/>
                  </a:schemeClr>
                </a:solidFill>
              </a:rPr>
              <a:t>relatively</a:t>
            </a:r>
            <a:r>
              <a:rPr lang="zh-CN" altLang="en-US" sz="2800" dirty="0">
                <a:solidFill>
                  <a:schemeClr val="bg2">
                    <a:lumMod val="10000"/>
                  </a:schemeClr>
                </a:solidFill>
              </a:rPr>
              <a:t> </a:t>
            </a:r>
            <a:r>
              <a:rPr lang="en-US" altLang="zh-CN" sz="2800" dirty="0">
                <a:solidFill>
                  <a:schemeClr val="bg2">
                    <a:lumMod val="10000"/>
                  </a:schemeClr>
                </a:solidFill>
              </a:rPr>
              <a:t>by</a:t>
            </a:r>
            <a:r>
              <a:rPr lang="zh-CN" altLang="en-US" sz="2800" dirty="0">
                <a:solidFill>
                  <a:schemeClr val="bg2">
                    <a:lumMod val="10000"/>
                  </a:schemeClr>
                </a:solidFill>
              </a:rPr>
              <a:t> </a:t>
            </a:r>
            <a:r>
              <a:rPr lang="en-US" altLang="zh-CN" sz="2800" dirty="0">
                <a:solidFill>
                  <a:schemeClr val="bg2">
                    <a:lumMod val="10000"/>
                  </a:schemeClr>
                </a:solidFill>
              </a:rPr>
              <a:t>+16.4%</a:t>
            </a:r>
            <a:r>
              <a:rPr lang="zh-CN" altLang="en-US" sz="2800" dirty="0">
                <a:solidFill>
                  <a:schemeClr val="bg2">
                    <a:lumMod val="10000"/>
                  </a:schemeClr>
                </a:solidFill>
              </a:rPr>
              <a:t> </a:t>
            </a:r>
            <a:r>
              <a:rPr lang="en-US" altLang="zh-CN" sz="2800" dirty="0">
                <a:solidFill>
                  <a:schemeClr val="bg2">
                    <a:lumMod val="10000"/>
                  </a:schemeClr>
                </a:solidFill>
              </a:rPr>
              <a:t>[2].</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1">
                    <a:lumMod val="50000"/>
                  </a:schemeClr>
                </a:solidFill>
              </a:rPr>
              <a:t>Automated</a:t>
            </a:r>
            <a:r>
              <a:rPr lang="zh-CN" altLang="en-US" sz="2800" dirty="0">
                <a:solidFill>
                  <a:schemeClr val="bg1">
                    <a:lumMod val="50000"/>
                  </a:schemeClr>
                </a:solidFill>
              </a:rPr>
              <a:t> </a:t>
            </a:r>
            <a:r>
              <a:rPr lang="en-US" altLang="zh-CN" sz="2800" dirty="0">
                <a:solidFill>
                  <a:schemeClr val="bg1">
                    <a:lumMod val="50000"/>
                  </a:schemeClr>
                </a:solidFill>
              </a:rPr>
              <a:t>augmentation</a:t>
            </a:r>
            <a:r>
              <a:rPr lang="zh-CN" altLang="en-US" sz="2800" dirty="0">
                <a:solidFill>
                  <a:schemeClr val="bg1">
                    <a:lumMod val="50000"/>
                  </a:schemeClr>
                </a:solidFill>
              </a:rPr>
              <a:t> </a:t>
            </a:r>
            <a:r>
              <a:rPr lang="en-US" altLang="zh-CN" sz="2800" dirty="0">
                <a:solidFill>
                  <a:schemeClr val="bg1">
                    <a:lumMod val="50000"/>
                  </a:schemeClr>
                </a:solidFill>
              </a:rPr>
              <a:t>method</a:t>
            </a:r>
            <a:r>
              <a:rPr lang="zh-CN" altLang="en-US" sz="2800" dirty="0">
                <a:solidFill>
                  <a:schemeClr val="bg1">
                    <a:lumMod val="50000"/>
                  </a:schemeClr>
                </a:solidFill>
              </a:rPr>
              <a:t> </a:t>
            </a:r>
            <a:r>
              <a:rPr lang="en-US" altLang="zh-CN" sz="2800" dirty="0">
                <a:solidFill>
                  <a:schemeClr val="bg1">
                    <a:lumMod val="50000"/>
                  </a:schemeClr>
                </a:solidFill>
              </a:rPr>
              <a:t>selection.</a:t>
            </a:r>
          </a:p>
          <a:p>
            <a:pPr marL="457200" indent="-457200">
              <a:buFont typeface="Arial" panose="020B0604020202020204" pitchFamily="34" charset="0"/>
              <a:buChar char="•"/>
            </a:pPr>
            <a:r>
              <a:rPr lang="en-US" altLang="zh-CN" sz="2800" dirty="0">
                <a:solidFill>
                  <a:srgbClr val="FF0000"/>
                </a:solidFill>
              </a:rPr>
              <a:t>Learning</a:t>
            </a:r>
            <a:r>
              <a:rPr lang="zh-CN" altLang="en-US" sz="2800" dirty="0">
                <a:solidFill>
                  <a:srgbClr val="FF0000"/>
                </a:solidFill>
              </a:rPr>
              <a:t> </a:t>
            </a:r>
            <a:r>
              <a:rPr lang="en-US" altLang="zh-CN" sz="2800" dirty="0">
                <a:solidFill>
                  <a:srgbClr val="FF0000"/>
                </a:solidFill>
              </a:rPr>
              <a:t>to</a:t>
            </a:r>
            <a:r>
              <a:rPr lang="zh-CN" altLang="en-US" sz="2800" dirty="0">
                <a:solidFill>
                  <a:srgbClr val="FF0000"/>
                </a:solidFill>
              </a:rPr>
              <a:t> </a:t>
            </a:r>
            <a:r>
              <a:rPr lang="en-US" altLang="zh-CN" sz="2800" dirty="0">
                <a:solidFill>
                  <a:srgbClr val="FF0000"/>
                </a:solidFill>
              </a:rPr>
              <a:t>augment</a:t>
            </a:r>
            <a:r>
              <a:rPr lang="zh-CN" altLang="en-US" sz="2800" dirty="0">
                <a:solidFill>
                  <a:schemeClr val="bg2">
                    <a:lumMod val="10000"/>
                  </a:schemeClr>
                </a:solidFill>
              </a:rPr>
              <a:t> </a:t>
            </a:r>
            <a:r>
              <a:rPr lang="en-US" altLang="zh-CN" sz="2800" dirty="0">
                <a:solidFill>
                  <a:schemeClr val="bg2">
                    <a:lumMod val="10000"/>
                  </a:schemeClr>
                </a:solidFill>
              </a:rPr>
              <a:t>is</a:t>
            </a:r>
            <a:r>
              <a:rPr lang="zh-CN" altLang="en-US" sz="2800" dirty="0">
                <a:solidFill>
                  <a:schemeClr val="bg2">
                    <a:lumMod val="10000"/>
                  </a:schemeClr>
                </a:solidFill>
              </a:rPr>
              <a:t> </a:t>
            </a:r>
            <a:r>
              <a:rPr lang="en-US" altLang="zh-CN" sz="2800" dirty="0">
                <a:solidFill>
                  <a:schemeClr val="bg2">
                    <a:lumMod val="10000"/>
                  </a:schemeClr>
                </a:solidFill>
              </a:rPr>
              <a:t>effective</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graphs.</a:t>
            </a:r>
          </a:p>
        </p:txBody>
      </p:sp>
      <p:grpSp>
        <p:nvGrpSpPr>
          <p:cNvPr id="58" name="Group 57">
            <a:extLst>
              <a:ext uri="{FF2B5EF4-FFF2-40B4-BE49-F238E27FC236}">
                <a16:creationId xmlns:a16="http://schemas.microsoft.com/office/drawing/2014/main" id="{119952F3-2195-CFEF-984E-4C8505E9ADDC}"/>
              </a:ext>
            </a:extLst>
          </p:cNvPr>
          <p:cNvGrpSpPr/>
          <p:nvPr/>
        </p:nvGrpSpPr>
        <p:grpSpPr>
          <a:xfrm>
            <a:off x="8753983" y="2194651"/>
            <a:ext cx="6723632" cy="2180742"/>
            <a:chOff x="634459" y="2273158"/>
            <a:chExt cx="6723632" cy="2180742"/>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FBD4A49-0405-A12B-1E2F-75DF9393A719}"/>
                    </a:ext>
                  </a:extLst>
                </p:cNvPr>
                <p:cNvSpPr txBox="1"/>
                <p:nvPr/>
              </p:nvSpPr>
              <p:spPr>
                <a:xfrm>
                  <a:off x="2298429" y="2694016"/>
                  <a:ext cx="458522"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oMath>
                    </m:oMathPara>
                  </a14:m>
                  <a:endParaRPr lang="en-US" sz="2500" dirty="0">
                    <a:latin typeface="Helvetica Neue"/>
                    <a:cs typeface="Helvetica Neue"/>
                  </a:endParaRPr>
                </a:p>
              </p:txBody>
            </p:sp>
          </mc:Choice>
          <mc:Fallback xmlns="">
            <p:sp>
              <p:nvSpPr>
                <p:cNvPr id="7" name="TextBox 6">
                  <a:extLst>
                    <a:ext uri="{FF2B5EF4-FFF2-40B4-BE49-F238E27FC236}">
                      <a16:creationId xmlns:a16="http://schemas.microsoft.com/office/drawing/2014/main" id="{3FBD4A49-0405-A12B-1E2F-75DF9393A719}"/>
                    </a:ext>
                  </a:extLst>
                </p:cNvPr>
                <p:cNvSpPr txBox="1">
                  <a:spLocks noRot="1" noChangeAspect="1" noMove="1" noResize="1" noEditPoints="1" noAdjustHandles="1" noChangeArrowheads="1" noChangeShapeType="1" noTextEdit="1"/>
                </p:cNvSpPr>
                <p:nvPr/>
              </p:nvSpPr>
              <p:spPr>
                <a:xfrm>
                  <a:off x="2298429" y="2694016"/>
                  <a:ext cx="458522"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64F5078-B2CB-9B9D-ABDA-78A52460865B}"/>
                    </a:ext>
                  </a:extLst>
                </p:cNvPr>
                <p:cNvSpPr txBox="1"/>
                <p:nvPr/>
              </p:nvSpPr>
              <p:spPr>
                <a:xfrm>
                  <a:off x="3836267" y="2693561"/>
                  <a:ext cx="466794"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oMath>
                    </m:oMathPara>
                  </a14:m>
                  <a:endParaRPr lang="en-US" sz="2500" b="1" dirty="0">
                    <a:latin typeface="Helvetica Neue"/>
                    <a:cs typeface="Helvetica Neue"/>
                  </a:endParaRPr>
                </a:p>
              </p:txBody>
            </p:sp>
          </mc:Choice>
          <mc:Fallback xmlns="">
            <p:sp>
              <p:nvSpPr>
                <p:cNvPr id="9" name="TextBox 8">
                  <a:extLst>
                    <a:ext uri="{FF2B5EF4-FFF2-40B4-BE49-F238E27FC236}">
                      <a16:creationId xmlns:a16="http://schemas.microsoft.com/office/drawing/2014/main" id="{364F5078-B2CB-9B9D-ABDA-78A52460865B}"/>
                    </a:ext>
                  </a:extLst>
                </p:cNvPr>
                <p:cNvSpPr txBox="1">
                  <a:spLocks noRot="1" noChangeAspect="1" noMove="1" noResize="1" noEditPoints="1" noAdjustHandles="1" noChangeArrowheads="1" noChangeShapeType="1" noTextEdit="1"/>
                </p:cNvSpPr>
                <p:nvPr/>
              </p:nvSpPr>
              <p:spPr>
                <a:xfrm>
                  <a:off x="3836267" y="2693561"/>
                  <a:ext cx="466794" cy="4770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8ED2D6-7026-304F-D864-3118908547DB}"/>
                    </a:ext>
                  </a:extLst>
                </p:cNvPr>
                <p:cNvSpPr txBox="1"/>
                <p:nvPr/>
              </p:nvSpPr>
              <p:spPr>
                <a:xfrm>
                  <a:off x="5355446" y="2689457"/>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0" name="TextBox 9">
                  <a:extLst>
                    <a:ext uri="{FF2B5EF4-FFF2-40B4-BE49-F238E27FC236}">
                      <a16:creationId xmlns:a16="http://schemas.microsoft.com/office/drawing/2014/main" id="{A58ED2D6-7026-304F-D864-3118908547DB}"/>
                    </a:ext>
                  </a:extLst>
                </p:cNvPr>
                <p:cNvSpPr txBox="1">
                  <a:spLocks noRot="1" noChangeAspect="1" noMove="1" noResize="1" noEditPoints="1" noAdjustHandles="1" noChangeArrowheads="1" noChangeShapeType="1" noTextEdit="1"/>
                </p:cNvSpPr>
                <p:nvPr/>
              </p:nvSpPr>
              <p:spPr>
                <a:xfrm>
                  <a:off x="5355446" y="2689457"/>
                  <a:ext cx="459421" cy="477054"/>
                </a:xfrm>
                <a:prstGeom prst="rect">
                  <a:avLst/>
                </a:prstGeom>
                <a:blipFill>
                  <a:blip r:embed="rId5"/>
                  <a:stretch>
                    <a:fillRect t="-5128" b="-7692"/>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3A1729E-7085-F3D0-D97F-05F1993B01BB}"/>
                </a:ext>
              </a:extLst>
            </p:cNvPr>
            <p:cNvCxnSpPr>
              <a:stCxn id="7" idx="3"/>
              <a:endCxn id="9" idx="1"/>
            </p:cNvCxnSpPr>
            <p:nvPr/>
          </p:nvCxnSpPr>
          <p:spPr>
            <a:xfrm flipV="1">
              <a:off x="2756951" y="2932088"/>
              <a:ext cx="1079316"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9065692E-C646-7690-8A47-866249DEC772}"/>
                </a:ext>
              </a:extLst>
            </p:cNvPr>
            <p:cNvCxnSpPr>
              <a:cxnSpLocks/>
              <a:stCxn id="9" idx="3"/>
              <a:endCxn id="10" idx="1"/>
            </p:cNvCxnSpPr>
            <p:nvPr/>
          </p:nvCxnSpPr>
          <p:spPr>
            <a:xfrm flipV="1">
              <a:off x="4303061" y="2927984"/>
              <a:ext cx="1052385"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6784C9A-48B5-2E5E-CFC9-6A1AC2DEF4C2}"/>
                    </a:ext>
                  </a:extLst>
                </p:cNvPr>
                <p:cNvSpPr txBox="1"/>
                <p:nvPr/>
              </p:nvSpPr>
              <p:spPr>
                <a:xfrm>
                  <a:off x="3072416" y="2479963"/>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13" name="TextBox 12">
                  <a:extLst>
                    <a:ext uri="{FF2B5EF4-FFF2-40B4-BE49-F238E27FC236}">
                      <a16:creationId xmlns:a16="http://schemas.microsoft.com/office/drawing/2014/main" id="{06784C9A-48B5-2E5E-CFC9-6A1AC2DEF4C2}"/>
                    </a:ext>
                  </a:extLst>
                </p:cNvPr>
                <p:cNvSpPr txBox="1">
                  <a:spLocks noRot="1" noChangeAspect="1" noMove="1" noResize="1" noEditPoints="1" noAdjustHandles="1" noChangeArrowheads="1" noChangeShapeType="1" noTextEdit="1"/>
                </p:cNvSpPr>
                <p:nvPr/>
              </p:nvSpPr>
              <p:spPr>
                <a:xfrm>
                  <a:off x="3072416" y="2479963"/>
                  <a:ext cx="460126" cy="477054"/>
                </a:xfrm>
                <a:prstGeom prst="rect">
                  <a:avLst/>
                </a:prstGeom>
                <a:blipFill>
                  <a:blip r:embed="rId6"/>
                  <a:stretch>
                    <a:fillRect l="-2703"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F8C827-4C66-346C-A670-4CB040B13A7F}"/>
                    </a:ext>
                  </a:extLst>
                </p:cNvPr>
                <p:cNvSpPr txBox="1"/>
                <p:nvPr/>
              </p:nvSpPr>
              <p:spPr>
                <a:xfrm>
                  <a:off x="4582549" y="2432842"/>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chemeClr val="tx1"/>
                            </a:solidFill>
                            <a:latin typeface="Cambria Math" panose="02040503050406030204" pitchFamily="18" charset="0"/>
                            <a:cs typeface="Helvetica Neue"/>
                          </a:rPr>
                          <m:t>𝑔</m:t>
                        </m:r>
                      </m:oMath>
                    </m:oMathPara>
                  </a14:m>
                  <a:endParaRPr lang="en-US" sz="2500" dirty="0">
                    <a:solidFill>
                      <a:schemeClr val="tx1"/>
                    </a:solidFill>
                    <a:latin typeface="Helvetica Neue"/>
                    <a:cs typeface="Helvetica Neue"/>
                  </a:endParaRPr>
                </a:p>
              </p:txBody>
            </p:sp>
          </mc:Choice>
          <mc:Fallback xmlns="">
            <p:sp>
              <p:nvSpPr>
                <p:cNvPr id="14" name="TextBox 13">
                  <a:extLst>
                    <a:ext uri="{FF2B5EF4-FFF2-40B4-BE49-F238E27FC236}">
                      <a16:creationId xmlns:a16="http://schemas.microsoft.com/office/drawing/2014/main" id="{43F8C827-4C66-346C-A670-4CB040B13A7F}"/>
                    </a:ext>
                  </a:extLst>
                </p:cNvPr>
                <p:cNvSpPr txBox="1">
                  <a:spLocks noRot="1" noChangeAspect="1" noMove="1" noResize="1" noEditPoints="1" noAdjustHandles="1" noChangeArrowheads="1" noChangeShapeType="1" noTextEdit="1"/>
                </p:cNvSpPr>
                <p:nvPr/>
              </p:nvSpPr>
              <p:spPr>
                <a:xfrm>
                  <a:off x="4582549" y="2432842"/>
                  <a:ext cx="475450" cy="477054"/>
                </a:xfrm>
                <a:prstGeom prst="rect">
                  <a:avLst/>
                </a:prstGeom>
                <a:blipFill>
                  <a:blip r:embed="rId7"/>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AEDDCC2-44B7-8C11-5393-A73745B89C20}"/>
                    </a:ext>
                  </a:extLst>
                </p:cNvPr>
                <p:cNvSpPr txBox="1"/>
                <p:nvPr/>
              </p:nvSpPr>
              <p:spPr>
                <a:xfrm>
                  <a:off x="2261591" y="3976846"/>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FAEDDCC2-44B7-8C11-5393-A73745B89C20}"/>
                    </a:ext>
                  </a:extLst>
                </p:cNvPr>
                <p:cNvSpPr txBox="1">
                  <a:spLocks noRot="1" noChangeAspect="1" noMove="1" noResize="1" noEditPoints="1" noAdjustHandles="1" noChangeArrowheads="1" noChangeShapeType="1" noTextEdit="1"/>
                </p:cNvSpPr>
                <p:nvPr/>
              </p:nvSpPr>
              <p:spPr>
                <a:xfrm>
                  <a:off x="2261591" y="3976846"/>
                  <a:ext cx="527709" cy="47705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AE1CEF-C3AA-AFAD-8DF2-E1AB314E2BA1}"/>
                    </a:ext>
                  </a:extLst>
                </p:cNvPr>
                <p:cNvSpPr txBox="1"/>
                <p:nvPr/>
              </p:nvSpPr>
              <p:spPr>
                <a:xfrm>
                  <a:off x="3836267" y="3972287"/>
                  <a:ext cx="55015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17" name="TextBox 16">
                  <a:extLst>
                    <a:ext uri="{FF2B5EF4-FFF2-40B4-BE49-F238E27FC236}">
                      <a16:creationId xmlns:a16="http://schemas.microsoft.com/office/drawing/2014/main" id="{B0AE1CEF-C3AA-AFAD-8DF2-E1AB314E2BA1}"/>
                    </a:ext>
                  </a:extLst>
                </p:cNvPr>
                <p:cNvSpPr txBox="1">
                  <a:spLocks noRot="1" noChangeAspect="1" noMove="1" noResize="1" noEditPoints="1" noAdjustHandles="1" noChangeArrowheads="1" noChangeShapeType="1" noTextEdit="1"/>
                </p:cNvSpPr>
                <p:nvPr/>
              </p:nvSpPr>
              <p:spPr>
                <a:xfrm>
                  <a:off x="3836267" y="3972287"/>
                  <a:ext cx="550151" cy="477054"/>
                </a:xfrm>
                <a:prstGeom prst="rect">
                  <a:avLst/>
                </a:prstGeom>
                <a:blipFill>
                  <a:blip r:embed="rId9"/>
                  <a:stretch>
                    <a:fillRect/>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623D5183-CCFF-50E4-BA7C-EE7A768C3B7F}"/>
                </a:ext>
              </a:extLst>
            </p:cNvPr>
            <p:cNvCxnSpPr>
              <a:cxnSpLocks/>
              <a:stCxn id="15" idx="3"/>
              <a:endCxn id="17" idx="1"/>
            </p:cNvCxnSpPr>
            <p:nvPr/>
          </p:nvCxnSpPr>
          <p:spPr>
            <a:xfrm flipV="1">
              <a:off x="2789300" y="4210814"/>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1FF2FBB-2DBE-3DA5-14AE-0E6D96AFA494}"/>
                    </a:ext>
                  </a:extLst>
                </p:cNvPr>
                <p:cNvSpPr txBox="1"/>
                <p:nvPr/>
              </p:nvSpPr>
              <p:spPr>
                <a:xfrm>
                  <a:off x="6898670" y="2689333"/>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19" name="TextBox 18">
                  <a:extLst>
                    <a:ext uri="{FF2B5EF4-FFF2-40B4-BE49-F238E27FC236}">
                      <a16:creationId xmlns:a16="http://schemas.microsoft.com/office/drawing/2014/main" id="{11FF2FBB-2DBE-3DA5-14AE-0E6D96AFA494}"/>
                    </a:ext>
                  </a:extLst>
                </p:cNvPr>
                <p:cNvSpPr txBox="1">
                  <a:spLocks noRot="1" noChangeAspect="1" noMove="1" noResize="1" noEditPoints="1" noAdjustHandles="1" noChangeArrowheads="1" noChangeShapeType="1" noTextEdit="1"/>
                </p:cNvSpPr>
                <p:nvPr/>
              </p:nvSpPr>
              <p:spPr>
                <a:xfrm>
                  <a:off x="6898670" y="2689333"/>
                  <a:ext cx="459421" cy="477054"/>
                </a:xfrm>
                <a:prstGeom prst="rect">
                  <a:avLst/>
                </a:prstGeom>
                <a:blipFill>
                  <a:blip r:embed="rId10"/>
                  <a:stretch>
                    <a:fillRect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E3773FB-97F8-366F-B578-7CDA7E60BB8A}"/>
                    </a:ext>
                  </a:extLst>
                </p:cNvPr>
                <p:cNvSpPr txBox="1"/>
                <p:nvPr/>
              </p:nvSpPr>
              <p:spPr>
                <a:xfrm>
                  <a:off x="5355445" y="3968183"/>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0" name="TextBox 19">
                  <a:extLst>
                    <a:ext uri="{FF2B5EF4-FFF2-40B4-BE49-F238E27FC236}">
                      <a16:creationId xmlns:a16="http://schemas.microsoft.com/office/drawing/2014/main" id="{BE3773FB-97F8-366F-B578-7CDA7E60BB8A}"/>
                    </a:ext>
                  </a:extLst>
                </p:cNvPr>
                <p:cNvSpPr txBox="1">
                  <a:spLocks noRot="1" noChangeAspect="1" noMove="1" noResize="1" noEditPoints="1" noAdjustHandles="1" noChangeArrowheads="1" noChangeShapeType="1" noTextEdit="1"/>
                </p:cNvSpPr>
                <p:nvPr/>
              </p:nvSpPr>
              <p:spPr>
                <a:xfrm>
                  <a:off x="5355445" y="3968183"/>
                  <a:ext cx="459421" cy="477054"/>
                </a:xfrm>
                <a:prstGeom prst="rect">
                  <a:avLst/>
                </a:prstGeom>
                <a:blipFill>
                  <a:blip r:embed="rId11"/>
                  <a:stretch>
                    <a:fillRect l="-2632" t="-7895" r="-5263" b="-10526"/>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E8FD19AA-D997-BAF8-3CA9-1E8C79D6AC97}"/>
                </a:ext>
              </a:extLst>
            </p:cNvPr>
            <p:cNvCxnSpPr>
              <a:cxnSpLocks/>
              <a:stCxn id="17" idx="3"/>
              <a:endCxn id="20" idx="1"/>
            </p:cNvCxnSpPr>
            <p:nvPr/>
          </p:nvCxnSpPr>
          <p:spPr>
            <a:xfrm flipV="1">
              <a:off x="4386418" y="4206710"/>
              <a:ext cx="969027"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E82B5687-D2F1-8DA9-A537-9591ADA99E35}"/>
                </a:ext>
              </a:extLst>
            </p:cNvPr>
            <p:cNvCxnSpPr>
              <a:cxnSpLocks/>
              <a:stCxn id="10" idx="3"/>
              <a:endCxn id="19" idx="1"/>
            </p:cNvCxnSpPr>
            <p:nvPr/>
          </p:nvCxnSpPr>
          <p:spPr>
            <a:xfrm flipV="1">
              <a:off x="5814867" y="2927860"/>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C8CBFD08-B8F6-801A-3DC3-851063805B75}"/>
                </a:ext>
              </a:extLst>
            </p:cNvPr>
            <p:cNvCxnSpPr>
              <a:cxnSpLocks/>
              <a:stCxn id="20" idx="3"/>
              <a:endCxn id="19" idx="2"/>
            </p:cNvCxnSpPr>
            <p:nvPr/>
          </p:nvCxnSpPr>
          <p:spPr>
            <a:xfrm flipV="1">
              <a:off x="5814866" y="3166387"/>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5" name="Rounded Rectangle 24">
              <a:extLst>
                <a:ext uri="{FF2B5EF4-FFF2-40B4-BE49-F238E27FC236}">
                  <a16:creationId xmlns:a16="http://schemas.microsoft.com/office/drawing/2014/main" id="{EC25BDD7-6643-6477-5921-60653B9959FC}"/>
                </a:ext>
              </a:extLst>
            </p:cNvPr>
            <p:cNvSpPr/>
            <p:nvPr/>
          </p:nvSpPr>
          <p:spPr>
            <a:xfrm>
              <a:off x="634459" y="3162407"/>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Link</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predictor</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77268A2-1C22-8B89-72CD-8DE918E45E35}"/>
                    </a:ext>
                  </a:extLst>
                </p:cNvPr>
                <p:cNvSpPr txBox="1"/>
                <p:nvPr/>
              </p:nvSpPr>
              <p:spPr>
                <a:xfrm>
                  <a:off x="702577" y="227315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26" name="TextBox 25">
                  <a:extLst>
                    <a:ext uri="{FF2B5EF4-FFF2-40B4-BE49-F238E27FC236}">
                      <a16:creationId xmlns:a16="http://schemas.microsoft.com/office/drawing/2014/main" id="{B77268A2-1C22-8B89-72CD-8DE918E45E35}"/>
                    </a:ext>
                  </a:extLst>
                </p:cNvPr>
                <p:cNvSpPr txBox="1">
                  <a:spLocks noRot="1" noChangeAspect="1" noMove="1" noResize="1" noEditPoints="1" noAdjustHandles="1" noChangeArrowheads="1" noChangeShapeType="1" noTextEdit="1"/>
                </p:cNvSpPr>
                <p:nvPr/>
              </p:nvSpPr>
              <p:spPr>
                <a:xfrm>
                  <a:off x="702577" y="2273158"/>
                  <a:ext cx="490519" cy="477054"/>
                </a:xfrm>
                <a:prstGeom prst="rect">
                  <a:avLst/>
                </a:prstGeom>
                <a:blipFill>
                  <a:blip r:embed="rId12"/>
                  <a:stretch>
                    <a:fillRect/>
                  </a:stretch>
                </a:blipFill>
              </p:spPr>
              <p:txBody>
                <a:bodyPr/>
                <a:lstStyle/>
                <a:p>
                  <a:r>
                    <a:rPr lang="en-US">
                      <a:noFill/>
                    </a:rPr>
                    <a:t> </a:t>
                  </a:r>
                </a:p>
              </p:txBody>
            </p:sp>
          </mc:Fallback>
        </mc:AlternateContent>
        <p:cxnSp>
          <p:nvCxnSpPr>
            <p:cNvPr id="28" name="Elbow Connector 27">
              <a:extLst>
                <a:ext uri="{FF2B5EF4-FFF2-40B4-BE49-F238E27FC236}">
                  <a16:creationId xmlns:a16="http://schemas.microsoft.com/office/drawing/2014/main" id="{6600BCDD-7D79-11DF-CAAC-877BD248819E}"/>
                </a:ext>
              </a:extLst>
            </p:cNvPr>
            <p:cNvCxnSpPr>
              <a:cxnSpLocks/>
              <a:stCxn id="7" idx="1"/>
              <a:endCxn id="25" idx="0"/>
            </p:cNvCxnSpPr>
            <p:nvPr/>
          </p:nvCxnSpPr>
          <p:spPr>
            <a:xfrm rot="10800000" flipV="1">
              <a:off x="1325013" y="2932543"/>
              <a:ext cx="973416" cy="229864"/>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54E0EFEC-0944-1243-818E-0ED1072D474E}"/>
                </a:ext>
              </a:extLst>
            </p:cNvPr>
            <p:cNvCxnSpPr>
              <a:cxnSpLocks/>
              <a:stCxn id="26" idx="2"/>
            </p:cNvCxnSpPr>
            <p:nvPr/>
          </p:nvCxnSpPr>
          <p:spPr>
            <a:xfrm flipH="1">
              <a:off x="946717" y="2750212"/>
              <a:ext cx="1120" cy="420403"/>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761552C4-31BB-F581-1AB6-75CF0BC6CB9A}"/>
                </a:ext>
              </a:extLst>
            </p:cNvPr>
            <p:cNvCxnSpPr>
              <a:cxnSpLocks/>
              <a:stCxn id="25" idx="2"/>
              <a:endCxn id="15" idx="1"/>
            </p:cNvCxnSpPr>
            <p:nvPr/>
          </p:nvCxnSpPr>
          <p:spPr>
            <a:xfrm rot="16200000" flipH="1">
              <a:off x="1669707" y="3623489"/>
              <a:ext cx="247190" cy="936578"/>
            </a:xfrm>
            <a:prstGeom prst="bent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7" name="TextBox 36">
            <a:extLst>
              <a:ext uri="{FF2B5EF4-FFF2-40B4-BE49-F238E27FC236}">
                <a16:creationId xmlns:a16="http://schemas.microsoft.com/office/drawing/2014/main" id="{C0986CC7-F883-6CBE-75A7-5377B9BE613A}"/>
              </a:ext>
            </a:extLst>
          </p:cNvPr>
          <p:cNvSpPr txBox="1"/>
          <p:nvPr/>
        </p:nvSpPr>
        <p:spPr>
          <a:xfrm>
            <a:off x="668956" y="8412526"/>
            <a:ext cx="14113844"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augmentation</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for</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neural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networks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dirty="0">
                <a:solidFill>
                  <a:srgbClr val="FF0000"/>
                </a:solidFill>
                <a:latin typeface="Times New Roman" panose="02020603050405020304" pitchFamily="18" charset="0"/>
                <a:cs typeface="Times New Roman" panose="02020603050405020304" pitchFamily="18" charset="0"/>
              </a:rPr>
              <a:t>AAAI</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Zhao</a:t>
            </a:r>
            <a:r>
              <a:rPr lang="en-US" sz="2000" dirty="0">
                <a:solidFill>
                  <a:schemeClr val="bg2">
                    <a:lumMod val="10000"/>
                  </a:schemeClr>
                </a:solidFill>
                <a:latin typeface="Times New Roman" panose="02020603050405020304" pitchFamily="18" charset="0"/>
                <a:cs typeface="Times New Roman" panose="02020603050405020304" pitchFamily="18" charset="0"/>
              </a:rPr>
              <a:t> et al. “Learning from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ounterfactual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nks for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a:t>
            </a:r>
            <a:r>
              <a:rPr lang="en-US" sz="2000" dirty="0">
                <a:solidFill>
                  <a:schemeClr val="bg2">
                    <a:lumMod val="10000"/>
                  </a:schemeClr>
                </a:solidFill>
                <a:latin typeface="Times New Roman" panose="02020603050405020304" pitchFamily="18" charset="0"/>
                <a:cs typeface="Times New Roman" panose="02020603050405020304" pitchFamily="18" charset="0"/>
              </a:rPr>
              <a:t>nk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p</a:t>
            </a:r>
            <a:r>
              <a:rPr lang="en-US" sz="2000" dirty="0">
                <a:solidFill>
                  <a:schemeClr val="bg2">
                    <a:lumMod val="10000"/>
                  </a:schemeClr>
                </a:solidFill>
                <a:latin typeface="Times New Roman" panose="02020603050405020304" pitchFamily="18" charset="0"/>
                <a:cs typeface="Times New Roman" panose="02020603050405020304" pitchFamily="18" charset="0"/>
              </a:rPr>
              <a:t>rediction.” </a:t>
            </a:r>
            <a:r>
              <a:rPr lang="en-US" altLang="zh-CN" sz="2000" dirty="0">
                <a:solidFill>
                  <a:srgbClr val="FF0000"/>
                </a:solidFill>
                <a:latin typeface="Times New Roman" panose="02020603050405020304" pitchFamily="18" charset="0"/>
                <a:cs typeface="Times New Roman" panose="02020603050405020304" pitchFamily="18" charset="0"/>
              </a:rPr>
              <a:t>ICML</a:t>
            </a:r>
            <a:r>
              <a:rPr lang="en-US" sz="2000" dirty="0">
                <a:solidFill>
                  <a:schemeClr val="bg2">
                    <a:lumMod val="10000"/>
                  </a:schemeClr>
                </a:solidFill>
                <a:latin typeface="Times New Roman" panose="02020603050405020304" pitchFamily="18" charset="0"/>
                <a:cs typeface="Times New Roman" panose="02020603050405020304" pitchFamily="18" charset="0"/>
              </a:rPr>
              <a:t> 20</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22</a:t>
            </a:r>
            <a:r>
              <a:rPr lang="en-US" sz="2000" dirty="0">
                <a:solidFill>
                  <a:schemeClr val="bg2">
                    <a:lumMod val="10000"/>
                  </a:schemeClr>
                </a:solidFill>
                <a:latin typeface="Times New Roman" panose="02020603050405020304" pitchFamily="18" charset="0"/>
                <a:cs typeface="Times New Roman" panose="02020603050405020304" pitchFamily="18" charset="0"/>
              </a:rPr>
              <a:t>.</a:t>
            </a:r>
          </a:p>
        </p:txBody>
      </p:sp>
      <p:grpSp>
        <p:nvGrpSpPr>
          <p:cNvPr id="1050" name="Group 1049">
            <a:extLst>
              <a:ext uri="{FF2B5EF4-FFF2-40B4-BE49-F238E27FC236}">
                <a16:creationId xmlns:a16="http://schemas.microsoft.com/office/drawing/2014/main" id="{B317903D-250B-4FAC-1DC3-D24A0C0258B5}"/>
              </a:ext>
            </a:extLst>
          </p:cNvPr>
          <p:cNvGrpSpPr/>
          <p:nvPr/>
        </p:nvGrpSpPr>
        <p:grpSpPr>
          <a:xfrm>
            <a:off x="8608706" y="4978539"/>
            <a:ext cx="6873175" cy="2568180"/>
            <a:chOff x="8626575" y="5411884"/>
            <a:chExt cx="6873175" cy="2568180"/>
          </a:xfrm>
        </p:grpSpPr>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33F87400-38CE-F7F0-60C0-DD2833533DC6}"/>
                    </a:ext>
                  </a:extLst>
                </p:cNvPr>
                <p:cNvSpPr txBox="1"/>
                <p:nvPr/>
              </p:nvSpPr>
              <p:spPr>
                <a:xfrm>
                  <a:off x="9882312" y="5650411"/>
                  <a:ext cx="103624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b="0" i="1" dirty="0" smtClean="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33F87400-38CE-F7F0-60C0-DD2833533DC6}"/>
                    </a:ext>
                  </a:extLst>
                </p:cNvPr>
                <p:cNvSpPr txBox="1">
                  <a:spLocks noRot="1" noChangeAspect="1" noMove="1" noResize="1" noEditPoints="1" noAdjustHandles="1" noChangeArrowheads="1" noChangeShapeType="1" noTextEdit="1"/>
                </p:cNvSpPr>
                <p:nvPr/>
              </p:nvSpPr>
              <p:spPr>
                <a:xfrm>
                  <a:off x="9882312" y="5650411"/>
                  <a:ext cx="1036246" cy="477054"/>
                </a:xfrm>
                <a:prstGeom prst="rect">
                  <a:avLst/>
                </a:prstGeom>
                <a:blipFill>
                  <a:blip r:embed="rId13"/>
                  <a:stretch>
                    <a:fillRect l="-1205" r="-1205"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00EDC10-8E72-7263-45BE-6734DCAE2A20}"/>
                    </a:ext>
                  </a:extLst>
                </p:cNvPr>
                <p:cNvSpPr txBox="1"/>
                <p:nvPr/>
              </p:nvSpPr>
              <p:spPr>
                <a:xfrm>
                  <a:off x="11900020" y="5654639"/>
                  <a:ext cx="105881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𝒖</m:t>
                        </m:r>
                        <m:r>
                          <a:rPr lang="en-US" altLang="zh-CN" sz="2500" b="0" i="1" dirty="0" smtClean="0">
                            <a:latin typeface="Cambria Math" panose="02040503050406030204" pitchFamily="18" charset="0"/>
                            <a:cs typeface="Helvetica Neue"/>
                          </a:rPr>
                          <m:t>,</m:t>
                        </m:r>
                        <m:r>
                          <a:rPr lang="en-US" altLang="zh-CN" sz="2500" b="1" i="1" dirty="0" smtClean="0">
                            <a:latin typeface="Cambria Math" panose="02040503050406030204" pitchFamily="18" charset="0"/>
                            <a:cs typeface="Helvetica Neue"/>
                          </a:rPr>
                          <m:t>𝒗</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00EDC10-8E72-7263-45BE-6734DCAE2A20}"/>
                    </a:ext>
                  </a:extLst>
                </p:cNvPr>
                <p:cNvSpPr txBox="1">
                  <a:spLocks noRot="1" noChangeAspect="1" noMove="1" noResize="1" noEditPoints="1" noAdjustHandles="1" noChangeArrowheads="1" noChangeShapeType="1" noTextEdit="1"/>
                </p:cNvSpPr>
                <p:nvPr/>
              </p:nvSpPr>
              <p:spPr>
                <a:xfrm>
                  <a:off x="11900020" y="5654639"/>
                  <a:ext cx="1058816" cy="477054"/>
                </a:xfrm>
                <a:prstGeom prst="rect">
                  <a:avLst/>
                </a:prstGeom>
                <a:blipFill>
                  <a:blip r:embed="rId14"/>
                  <a:stretch>
                    <a:fillRect l="-1176" r="-1176"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60B1E193-B6A7-5ED6-4EE3-90D221B6AB26}"/>
                    </a:ext>
                  </a:extLst>
                </p:cNvPr>
                <p:cNvSpPr txBox="1"/>
                <p:nvPr/>
              </p:nvSpPr>
              <p:spPr>
                <a:xfrm>
                  <a:off x="13419199" y="565053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40" name="TextBox 39">
                  <a:extLst>
                    <a:ext uri="{FF2B5EF4-FFF2-40B4-BE49-F238E27FC236}">
                      <a16:creationId xmlns:a16="http://schemas.microsoft.com/office/drawing/2014/main" id="{60B1E193-B6A7-5ED6-4EE3-90D221B6AB26}"/>
                    </a:ext>
                  </a:extLst>
                </p:cNvPr>
                <p:cNvSpPr txBox="1">
                  <a:spLocks noRot="1" noChangeAspect="1" noMove="1" noResize="1" noEditPoints="1" noAdjustHandles="1" noChangeArrowheads="1" noChangeShapeType="1" noTextEdit="1"/>
                </p:cNvSpPr>
                <p:nvPr/>
              </p:nvSpPr>
              <p:spPr>
                <a:xfrm>
                  <a:off x="13419199" y="5650535"/>
                  <a:ext cx="459421" cy="477054"/>
                </a:xfrm>
                <a:prstGeom prst="rect">
                  <a:avLst/>
                </a:prstGeom>
                <a:blipFill>
                  <a:blip r:embed="rId15"/>
                  <a:stretch>
                    <a:fillRect t="-5128" b="-10256"/>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8D5EDF11-126F-7EDC-DCB5-00C53C6DA0E1}"/>
                </a:ext>
              </a:extLst>
            </p:cNvPr>
            <p:cNvCxnSpPr>
              <a:stCxn id="38" idx="3"/>
              <a:endCxn id="39" idx="1"/>
            </p:cNvCxnSpPr>
            <p:nvPr/>
          </p:nvCxnSpPr>
          <p:spPr>
            <a:xfrm>
              <a:off x="10918558" y="5888938"/>
              <a:ext cx="981462" cy="422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51BB44D8-02F7-C34D-0580-18E5E9819951}"/>
                </a:ext>
              </a:extLst>
            </p:cNvPr>
            <p:cNvCxnSpPr>
              <a:cxnSpLocks/>
              <a:stCxn id="39" idx="3"/>
              <a:endCxn id="40" idx="1"/>
            </p:cNvCxnSpPr>
            <p:nvPr/>
          </p:nvCxnSpPr>
          <p:spPr>
            <a:xfrm flipV="1">
              <a:off x="12958836" y="5889062"/>
              <a:ext cx="46036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B23E4AA2-A499-8845-C229-3EFBE8A3834E}"/>
                    </a:ext>
                  </a:extLst>
                </p:cNvPr>
                <p:cNvSpPr txBox="1"/>
                <p:nvPr/>
              </p:nvSpPr>
              <p:spPr>
                <a:xfrm>
                  <a:off x="11151834" y="5411884"/>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solidFill>
                              <a:schemeClr val="tx1"/>
                            </a:solidFill>
                            <a:latin typeface="Cambria Math" panose="02040503050406030204" pitchFamily="18" charset="0"/>
                            <a:cs typeface="Helvetica Neue"/>
                          </a:rPr>
                          <m:t>𝑓</m:t>
                        </m:r>
                      </m:oMath>
                    </m:oMathPara>
                  </a14:m>
                  <a:endParaRPr lang="en-US" sz="2500" dirty="0">
                    <a:solidFill>
                      <a:schemeClr val="tx1"/>
                    </a:solidFill>
                    <a:latin typeface="Helvetica Neue"/>
                    <a:cs typeface="Helvetica Neue"/>
                  </a:endParaRPr>
                </a:p>
              </p:txBody>
            </p:sp>
          </mc:Choice>
          <mc:Fallback xmlns="">
            <p:sp>
              <p:nvSpPr>
                <p:cNvPr id="43" name="TextBox 42">
                  <a:extLst>
                    <a:ext uri="{FF2B5EF4-FFF2-40B4-BE49-F238E27FC236}">
                      <a16:creationId xmlns:a16="http://schemas.microsoft.com/office/drawing/2014/main" id="{B23E4AA2-A499-8845-C229-3EFBE8A3834E}"/>
                    </a:ext>
                  </a:extLst>
                </p:cNvPr>
                <p:cNvSpPr txBox="1">
                  <a:spLocks noRot="1" noChangeAspect="1" noMove="1" noResize="1" noEditPoints="1" noAdjustHandles="1" noChangeArrowheads="1" noChangeShapeType="1" noTextEdit="1"/>
                </p:cNvSpPr>
                <p:nvPr/>
              </p:nvSpPr>
              <p:spPr>
                <a:xfrm>
                  <a:off x="11151834" y="5411884"/>
                  <a:ext cx="460126" cy="477054"/>
                </a:xfrm>
                <a:prstGeom prst="rect">
                  <a:avLst/>
                </a:prstGeom>
                <a:blipFill>
                  <a:blip r:embed="rId16"/>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FFFF468E-035B-B34D-8B60-2B25D63FB47F}"/>
                    </a:ext>
                  </a:extLst>
                </p:cNvPr>
                <p:cNvSpPr txBox="1"/>
                <p:nvPr/>
              </p:nvSpPr>
              <p:spPr>
                <a:xfrm>
                  <a:off x="9845474" y="7502886"/>
                  <a:ext cx="1185453"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i="1" dirty="0" smtClean="0">
                            <a:latin typeface="Cambria Math" panose="02040503050406030204" pitchFamily="18" charset="0"/>
                            <a:cs typeface="Helvetica Neue"/>
                          </a:rPr>
                          <m:t>𝑢</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i="1" dirty="0">
                            <a:latin typeface="Cambria Math" panose="02040503050406030204" pitchFamily="18" charset="0"/>
                            <a:cs typeface="Helvetica Neue"/>
                          </a:rPr>
                          <m:t>𝑣</m:t>
                        </m:r>
                        <m:r>
                          <a:rPr lang="en-US" altLang="zh-CN" sz="2500" b="0"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5" name="TextBox 44">
                  <a:extLst>
                    <a:ext uri="{FF2B5EF4-FFF2-40B4-BE49-F238E27FC236}">
                      <a16:creationId xmlns:a16="http://schemas.microsoft.com/office/drawing/2014/main" id="{FFFF468E-035B-B34D-8B60-2B25D63FB47F}"/>
                    </a:ext>
                  </a:extLst>
                </p:cNvPr>
                <p:cNvSpPr txBox="1">
                  <a:spLocks noRot="1" noChangeAspect="1" noMove="1" noResize="1" noEditPoints="1" noAdjustHandles="1" noChangeArrowheads="1" noChangeShapeType="1" noTextEdit="1"/>
                </p:cNvSpPr>
                <p:nvPr/>
              </p:nvSpPr>
              <p:spPr>
                <a:xfrm>
                  <a:off x="9845474" y="7502886"/>
                  <a:ext cx="1185453" cy="477054"/>
                </a:xfrm>
                <a:prstGeom prst="rect">
                  <a:avLst/>
                </a:prstGeom>
                <a:blipFill>
                  <a:blip r:embed="rId17"/>
                  <a:stretch>
                    <a:fillRect l="-1053" r="-1053"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70312EA-BD15-C998-C1F0-8C30E9CF9EFF}"/>
                    </a:ext>
                  </a:extLst>
                </p:cNvPr>
                <p:cNvSpPr txBox="1"/>
                <p:nvPr/>
              </p:nvSpPr>
              <p:spPr>
                <a:xfrm>
                  <a:off x="11900020" y="7503010"/>
                  <a:ext cx="12255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𝒖</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r>
                          <a:rPr lang="en-US" altLang="zh-CN" sz="2500" b="1" i="1" dirty="0">
                            <a:latin typeface="Cambria Math" panose="02040503050406030204" pitchFamily="18" charset="0"/>
                            <a:cs typeface="Helvetica Neue"/>
                          </a:rPr>
                          <m:t>𝒗</m:t>
                        </m:r>
                        <m:r>
                          <a:rPr lang="en-US" altLang="zh-CN" sz="2500" b="1" i="1" dirty="0" smtClean="0">
                            <a:latin typeface="Cambria Math" panose="02040503050406030204" pitchFamily="18" charset="0"/>
                            <a:cs typeface="Helvetica Neue"/>
                          </a:rPr>
                          <m:t>′</m:t>
                        </m:r>
                        <m:r>
                          <a:rPr lang="en-US" altLang="zh-CN" sz="2500" i="1" dirty="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6" name="TextBox 45">
                  <a:extLst>
                    <a:ext uri="{FF2B5EF4-FFF2-40B4-BE49-F238E27FC236}">
                      <a16:creationId xmlns:a16="http://schemas.microsoft.com/office/drawing/2014/main" id="{F70312EA-BD15-C998-C1F0-8C30E9CF9EFF}"/>
                    </a:ext>
                  </a:extLst>
                </p:cNvPr>
                <p:cNvSpPr txBox="1">
                  <a:spLocks noRot="1" noChangeAspect="1" noMove="1" noResize="1" noEditPoints="1" noAdjustHandles="1" noChangeArrowheads="1" noChangeShapeType="1" noTextEdit="1"/>
                </p:cNvSpPr>
                <p:nvPr/>
              </p:nvSpPr>
              <p:spPr>
                <a:xfrm>
                  <a:off x="11900020" y="7503010"/>
                  <a:ext cx="1225527" cy="477054"/>
                </a:xfrm>
                <a:prstGeom prst="rect">
                  <a:avLst/>
                </a:prstGeom>
                <a:blipFill>
                  <a:blip r:embed="rId18"/>
                  <a:stretch>
                    <a:fillRect l="-1031" r="-1031" b="-2051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7C0B58E2-FBE5-EF27-BD69-BA187A828D8D}"/>
                </a:ext>
              </a:extLst>
            </p:cNvPr>
            <p:cNvCxnSpPr>
              <a:cxnSpLocks/>
              <a:stCxn id="45" idx="3"/>
              <a:endCxn id="46" idx="1"/>
            </p:cNvCxnSpPr>
            <p:nvPr/>
          </p:nvCxnSpPr>
          <p:spPr>
            <a:xfrm>
              <a:off x="11030927" y="7741413"/>
              <a:ext cx="869093" cy="12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615203A-AD56-AFE2-0F31-1E380A7A4EFD}"/>
                    </a:ext>
                  </a:extLst>
                </p:cNvPr>
                <p:cNvSpPr txBox="1"/>
                <p:nvPr/>
              </p:nvSpPr>
              <p:spPr>
                <a:xfrm>
                  <a:off x="14962423" y="5650411"/>
                  <a:ext cx="537327"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48" name="TextBox 47">
                  <a:extLst>
                    <a:ext uri="{FF2B5EF4-FFF2-40B4-BE49-F238E27FC236}">
                      <a16:creationId xmlns:a16="http://schemas.microsoft.com/office/drawing/2014/main" id="{F615203A-AD56-AFE2-0F31-1E380A7A4EFD}"/>
                    </a:ext>
                  </a:extLst>
                </p:cNvPr>
                <p:cNvSpPr txBox="1">
                  <a:spLocks noRot="1" noChangeAspect="1" noMove="1" noResize="1" noEditPoints="1" noAdjustHandles="1" noChangeArrowheads="1" noChangeShapeType="1" noTextEdit="1"/>
                </p:cNvSpPr>
                <p:nvPr/>
              </p:nvSpPr>
              <p:spPr>
                <a:xfrm>
                  <a:off x="14962423" y="5650411"/>
                  <a:ext cx="537327" cy="477054"/>
                </a:xfrm>
                <a:prstGeom prst="rect">
                  <a:avLst/>
                </a:prstGeom>
                <a:blipFill>
                  <a:blip r:embed="rId19"/>
                  <a:stretch>
                    <a:fillRect l="-2273" r="-2273" b="-17949"/>
                  </a:stretch>
                </a:blipFill>
              </p:spPr>
              <p:txBody>
                <a:bodyPr/>
                <a:lstStyle/>
                <a:p>
                  <a:r>
                    <a:rPr lang="en-US">
                      <a:noFill/>
                    </a:rPr>
                    <a:t> </a:t>
                  </a:r>
                </a:p>
              </p:txBody>
            </p:sp>
          </mc:Fallback>
        </mc:AlternateContent>
        <p:cxnSp>
          <p:nvCxnSpPr>
            <p:cNvPr id="51" name="Straight Arrow Connector 50">
              <a:extLst>
                <a:ext uri="{FF2B5EF4-FFF2-40B4-BE49-F238E27FC236}">
                  <a16:creationId xmlns:a16="http://schemas.microsoft.com/office/drawing/2014/main" id="{7FF53531-8B92-A2E6-B9A7-AB924EC7C1D6}"/>
                </a:ext>
              </a:extLst>
            </p:cNvPr>
            <p:cNvCxnSpPr>
              <a:cxnSpLocks/>
              <a:stCxn id="40" idx="3"/>
              <a:endCxn id="48" idx="1"/>
            </p:cNvCxnSpPr>
            <p:nvPr/>
          </p:nvCxnSpPr>
          <p:spPr>
            <a:xfrm flipV="1">
              <a:off x="13878620" y="588893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3" name="Rounded Rectangle 52">
              <a:extLst>
                <a:ext uri="{FF2B5EF4-FFF2-40B4-BE49-F238E27FC236}">
                  <a16:creationId xmlns:a16="http://schemas.microsoft.com/office/drawing/2014/main" id="{3C166B80-D11C-9A3B-342A-F6560A41CD24}"/>
                </a:ext>
              </a:extLst>
            </p:cNvPr>
            <p:cNvSpPr/>
            <p:nvPr/>
          </p:nvSpPr>
          <p:spPr>
            <a:xfrm>
              <a:off x="11729925" y="6394220"/>
              <a:ext cx="1381108" cy="805776"/>
            </a:xfrm>
            <a:prstGeom prst="roundRect">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a:solidFill>
                    <a:srgbClr val="FF0000"/>
                  </a:solidFill>
                  <a:latin typeface="Helvetica Neue"/>
                  <a:cs typeface="Helvetica Neue"/>
                </a:rPr>
                <a:t>Node</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pair</a:t>
              </a:r>
              <a:r>
                <a:rPr lang="zh-CN" altLang="en-US" sz="2000" dirty="0">
                  <a:solidFill>
                    <a:srgbClr val="FF0000"/>
                  </a:solidFill>
                  <a:latin typeface="Helvetica Neue"/>
                  <a:cs typeface="Helvetica Neue"/>
                </a:rPr>
                <a:t> </a:t>
              </a:r>
              <a:r>
                <a:rPr lang="en-US" altLang="zh-CN" sz="2000" dirty="0">
                  <a:solidFill>
                    <a:srgbClr val="FF0000"/>
                  </a:solidFill>
                  <a:latin typeface="Helvetica Neue"/>
                  <a:cs typeface="Helvetica Neue"/>
                </a:rPr>
                <a:t>matching</a:t>
              </a:r>
              <a:endParaRPr lang="en-US" sz="2000" dirty="0">
                <a:solidFill>
                  <a:srgbClr val="FF0000"/>
                </a:solidFill>
                <a:latin typeface="Helvetica Neue"/>
                <a:cs typeface="Helvetica Neue"/>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77553EBD-A8C0-0F28-D7CE-BFBFED8F1675}"/>
                    </a:ext>
                  </a:extLst>
                </p:cNvPr>
                <p:cNvSpPr txBox="1"/>
                <p:nvPr/>
              </p:nvSpPr>
              <p:spPr>
                <a:xfrm>
                  <a:off x="10877787" y="6560128"/>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54" name="TextBox 53">
                  <a:extLst>
                    <a:ext uri="{FF2B5EF4-FFF2-40B4-BE49-F238E27FC236}">
                      <a16:creationId xmlns:a16="http://schemas.microsoft.com/office/drawing/2014/main" id="{77553EBD-A8C0-0F28-D7CE-BFBFED8F1675}"/>
                    </a:ext>
                  </a:extLst>
                </p:cNvPr>
                <p:cNvSpPr txBox="1">
                  <a:spLocks noRot="1" noChangeAspect="1" noMove="1" noResize="1" noEditPoints="1" noAdjustHandles="1" noChangeArrowheads="1" noChangeShapeType="1" noTextEdit="1"/>
                </p:cNvSpPr>
                <p:nvPr/>
              </p:nvSpPr>
              <p:spPr>
                <a:xfrm>
                  <a:off x="10877787" y="6560128"/>
                  <a:ext cx="490519" cy="477054"/>
                </a:xfrm>
                <a:prstGeom prst="rect">
                  <a:avLst/>
                </a:prstGeom>
                <a:blipFill>
                  <a:blip r:embed="rId20"/>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ED3E1E28-73E5-BB6A-53A4-7904C21FA9DB}"/>
                </a:ext>
              </a:extLst>
            </p:cNvPr>
            <p:cNvCxnSpPr>
              <a:cxnSpLocks/>
              <a:stCxn id="54" idx="3"/>
              <a:endCxn id="53" idx="1"/>
            </p:cNvCxnSpPr>
            <p:nvPr/>
          </p:nvCxnSpPr>
          <p:spPr>
            <a:xfrm flipV="1">
              <a:off x="11368306" y="6797108"/>
              <a:ext cx="361619" cy="1547"/>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5" name="Straight Arrow Connector 1034">
              <a:extLst>
                <a:ext uri="{FF2B5EF4-FFF2-40B4-BE49-F238E27FC236}">
                  <a16:creationId xmlns:a16="http://schemas.microsoft.com/office/drawing/2014/main" id="{FF140621-3B98-B007-3388-53389C58B46D}"/>
                </a:ext>
              </a:extLst>
            </p:cNvPr>
            <p:cNvCxnSpPr>
              <a:cxnSpLocks/>
              <a:stCxn id="53" idx="2"/>
            </p:cNvCxnSpPr>
            <p:nvPr/>
          </p:nvCxnSpPr>
          <p:spPr>
            <a:xfrm>
              <a:off x="12420479" y="7199996"/>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0" name="Straight Arrow Connector 1039">
              <a:extLst>
                <a:ext uri="{FF2B5EF4-FFF2-40B4-BE49-F238E27FC236}">
                  <a16:creationId xmlns:a16="http://schemas.microsoft.com/office/drawing/2014/main" id="{36E035E5-80FF-B20D-203D-ECED5A3D1910}"/>
                </a:ext>
              </a:extLst>
            </p:cNvPr>
            <p:cNvCxnSpPr>
              <a:cxnSpLocks/>
            </p:cNvCxnSpPr>
            <p:nvPr/>
          </p:nvCxnSpPr>
          <p:spPr>
            <a:xfrm>
              <a:off x="12420479" y="6091634"/>
              <a:ext cx="0" cy="30258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08EB99FD-1C92-8050-F54E-7F071FF8212D}"/>
                </a:ext>
              </a:extLst>
            </p:cNvPr>
            <p:cNvSpPr txBox="1"/>
            <p:nvPr/>
          </p:nvSpPr>
          <p:spPr>
            <a:xfrm>
              <a:off x="8626575" y="5707639"/>
              <a:ext cx="1739113" cy="400110"/>
            </a:xfrm>
            <a:prstGeom prst="rect">
              <a:avLst/>
            </a:prstGeom>
            <a:noFill/>
          </p:spPr>
          <p:txBody>
            <a:bodyPr wrap="square">
              <a:spAutoFit/>
            </a:bodyPr>
            <a:lstStyle/>
            <a:p>
              <a:pPr algn="ctr"/>
              <a:r>
                <a:rPr lang="en-US" altLang="zh-CN" sz="2000" dirty="0">
                  <a:latin typeface="Helvetica Neue"/>
                  <a:cs typeface="Helvetica Neue"/>
                </a:rPr>
                <a:t>arbitrary</a:t>
              </a:r>
              <a:endParaRPr lang="en-US" sz="2000" dirty="0"/>
            </a:p>
          </p:txBody>
        </p:sp>
        <p:cxnSp>
          <p:nvCxnSpPr>
            <p:cNvPr id="1046" name="Curved Connector 1045">
              <a:extLst>
                <a:ext uri="{FF2B5EF4-FFF2-40B4-BE49-F238E27FC236}">
                  <a16:creationId xmlns:a16="http://schemas.microsoft.com/office/drawing/2014/main" id="{122F7B02-139C-C76E-06EE-EB673F0C8270}"/>
                </a:ext>
              </a:extLst>
            </p:cNvPr>
            <p:cNvCxnSpPr>
              <a:cxnSpLocks/>
              <a:stCxn id="46" idx="3"/>
              <a:endCxn id="48" idx="2"/>
            </p:cNvCxnSpPr>
            <p:nvPr/>
          </p:nvCxnSpPr>
          <p:spPr>
            <a:xfrm flipV="1">
              <a:off x="13125547" y="6127465"/>
              <a:ext cx="2105540" cy="1614072"/>
            </a:xfrm>
            <a:prstGeom prst="curvedConnector2">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049" name="TextBox 1048">
                  <a:extLst>
                    <a:ext uri="{FF2B5EF4-FFF2-40B4-BE49-F238E27FC236}">
                      <a16:creationId xmlns:a16="http://schemas.microsoft.com/office/drawing/2014/main" id="{49E6E8AA-41AE-562A-5B23-23C263370171}"/>
                    </a:ext>
                  </a:extLst>
                </p:cNvPr>
                <p:cNvSpPr txBox="1"/>
                <p:nvPr/>
              </p:nvSpPr>
              <p:spPr>
                <a:xfrm>
                  <a:off x="14175261" y="6798655"/>
                  <a:ext cx="49051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latin typeface="Cambria Math" panose="02040503050406030204" pitchFamily="18" charset="0"/>
                            <a:cs typeface="Helvetica Neue"/>
                          </a:rPr>
                          <m:t>𝐺</m:t>
                        </m:r>
                      </m:oMath>
                    </m:oMathPara>
                  </a14:m>
                  <a:endParaRPr lang="en-US" sz="2500" dirty="0">
                    <a:latin typeface="Helvetica Neue"/>
                    <a:cs typeface="Helvetica Neue"/>
                  </a:endParaRPr>
                </a:p>
              </p:txBody>
            </p:sp>
          </mc:Choice>
          <mc:Fallback xmlns="">
            <p:sp>
              <p:nvSpPr>
                <p:cNvPr id="1049" name="TextBox 1048">
                  <a:extLst>
                    <a:ext uri="{FF2B5EF4-FFF2-40B4-BE49-F238E27FC236}">
                      <a16:creationId xmlns:a16="http://schemas.microsoft.com/office/drawing/2014/main" id="{49E6E8AA-41AE-562A-5B23-23C263370171}"/>
                    </a:ext>
                  </a:extLst>
                </p:cNvPr>
                <p:cNvSpPr txBox="1">
                  <a:spLocks noRot="1" noChangeAspect="1" noMove="1" noResize="1" noEditPoints="1" noAdjustHandles="1" noChangeArrowheads="1" noChangeShapeType="1" noTextEdit="1"/>
                </p:cNvSpPr>
                <p:nvPr/>
              </p:nvSpPr>
              <p:spPr>
                <a:xfrm>
                  <a:off x="14175261" y="6798655"/>
                  <a:ext cx="490519" cy="477054"/>
                </a:xfrm>
                <a:prstGeom prst="rect">
                  <a:avLst/>
                </a:prstGeom>
                <a:blipFill>
                  <a:blip r:embed="rId20"/>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7150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11</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Supervised</a:t>
            </a:r>
            <a:r>
              <a:rPr lang="zh-CN" altLang="en-US" sz="2800" dirty="0">
                <a:solidFill>
                  <a:srgbClr val="FF0000"/>
                </a:solidFill>
              </a:rPr>
              <a:t> </a:t>
            </a:r>
            <a:r>
              <a:rPr lang="en-US" altLang="zh-CN" sz="2800" dirty="0">
                <a:solidFill>
                  <a:srgbClr val="FF0000"/>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3695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The</a:t>
            </a:r>
            <a:r>
              <a:rPr lang="zh-CN" altLang="en-US" dirty="0"/>
              <a:t> </a:t>
            </a:r>
            <a:r>
              <a:rPr lang="en-US" altLang="zh-CN" dirty="0"/>
              <a:t>separation</a:t>
            </a:r>
            <a:r>
              <a:rPr lang="zh-CN" altLang="en-US" dirty="0"/>
              <a:t> </a:t>
            </a:r>
            <a:r>
              <a:rPr lang="en-US" altLang="zh-CN" dirty="0"/>
              <a:t>was</a:t>
            </a:r>
            <a:r>
              <a:rPr lang="zh-CN" altLang="en-US" dirty="0"/>
              <a:t> </a:t>
            </a:r>
            <a:r>
              <a:rPr lang="en-US" altLang="zh-CN" dirty="0"/>
              <a:t>used</a:t>
            </a:r>
            <a:r>
              <a:rPr lang="zh-CN" altLang="en-US" dirty="0"/>
              <a:t> </a:t>
            </a:r>
            <a:r>
              <a:rPr lang="en-US" altLang="zh-CN" dirty="0"/>
              <a:t>in</a:t>
            </a:r>
            <a:r>
              <a:rPr lang="zh-CN" altLang="en-US" dirty="0"/>
              <a:t> </a:t>
            </a:r>
            <a:r>
              <a:rPr lang="en-US" altLang="zh-CN" dirty="0"/>
              <a:t>data</a:t>
            </a:r>
            <a:r>
              <a:rPr lang="zh-CN" altLang="en-US" dirty="0"/>
              <a:t> </a:t>
            </a:r>
            <a:r>
              <a:rPr lang="en-US" altLang="zh-CN" dirty="0"/>
              <a:t>augmentation</a:t>
            </a:r>
            <a:r>
              <a:rPr lang="zh-CN" altLang="en-US" dirty="0"/>
              <a:t> </a:t>
            </a:r>
            <a:r>
              <a:rPr lang="en-US" altLang="zh-CN" dirty="0"/>
              <a:t>for</a:t>
            </a:r>
            <a:r>
              <a:rPr lang="zh-CN" altLang="en-US" dirty="0"/>
              <a:t> </a:t>
            </a:r>
            <a:r>
              <a:rPr lang="en-US" altLang="zh-CN" dirty="0"/>
              <a:t>sentiment</a:t>
            </a:r>
            <a:r>
              <a:rPr lang="zh-CN" altLang="en-US" dirty="0"/>
              <a:t> </a:t>
            </a:r>
            <a:r>
              <a:rPr lang="en-US" altLang="zh-CN" dirty="0"/>
              <a:t>analysis</a:t>
            </a:r>
            <a:r>
              <a:rPr lang="zh-CN" altLang="en-US" dirty="0"/>
              <a:t> </a:t>
            </a:r>
            <a:r>
              <a:rPr lang="en-US" altLang="zh-CN" dirty="0"/>
              <a:t>[1].</a:t>
            </a:r>
          </a:p>
          <a:p>
            <a:endParaRPr lang="en-US" altLang="zh-CN" dirty="0"/>
          </a:p>
          <a:p>
            <a:endParaRPr lang="en-US" altLang="zh-CN" dirty="0"/>
          </a:p>
          <a:p>
            <a:endParaRPr lang="en-US" altLang="zh-CN" dirty="0"/>
          </a:p>
          <a:p>
            <a:endParaRPr lang="en-US" altLang="zh-CN" dirty="0"/>
          </a:p>
          <a:p>
            <a:r>
              <a:rPr lang="en-US" altLang="zh-CN" dirty="0"/>
              <a:t>Can</a:t>
            </a:r>
            <a:r>
              <a:rPr lang="zh-CN" altLang="en-US" dirty="0"/>
              <a:t> </a:t>
            </a:r>
            <a:r>
              <a:rPr lang="en-US" altLang="zh-CN" dirty="0"/>
              <a:t>you</a:t>
            </a:r>
            <a:r>
              <a:rPr lang="zh-CN" altLang="en-US" dirty="0"/>
              <a:t> </a:t>
            </a:r>
            <a:r>
              <a:rPr lang="en-US" altLang="zh-CN" dirty="0"/>
              <a:t>make</a:t>
            </a:r>
            <a:r>
              <a:rPr lang="zh-CN" altLang="en-US" dirty="0"/>
              <a:t> </a:t>
            </a:r>
            <a:r>
              <a:rPr lang="en-US" altLang="zh-CN" dirty="0"/>
              <a:t>a</a:t>
            </a:r>
            <a:r>
              <a:rPr lang="zh-CN" altLang="en-US" dirty="0"/>
              <a:t> </a:t>
            </a:r>
            <a:r>
              <a:rPr lang="en-US" altLang="zh-CN" dirty="0"/>
              <a:t>synthetic</a:t>
            </a:r>
            <a:r>
              <a:rPr lang="zh-CN" altLang="en-US" dirty="0"/>
              <a:t> </a:t>
            </a:r>
            <a:r>
              <a:rPr lang="en-US" altLang="zh-CN" dirty="0"/>
              <a:t>example</a:t>
            </a:r>
            <a:r>
              <a:rPr lang="zh-CN" altLang="en-US" dirty="0"/>
              <a:t> </a:t>
            </a:r>
            <a:r>
              <a:rPr lang="en-US" altLang="zh-CN" dirty="0"/>
              <a:t>of</a:t>
            </a:r>
            <a:r>
              <a:rPr lang="zh-CN" altLang="en-US" dirty="0"/>
              <a:t> </a:t>
            </a:r>
            <a:r>
              <a:rPr lang="en-US" altLang="zh-CN" dirty="0"/>
              <a:t>a</a:t>
            </a:r>
            <a:r>
              <a:rPr lang="zh-CN" altLang="en-US" dirty="0"/>
              <a:t> </a:t>
            </a:r>
            <a:r>
              <a:rPr lang="en-US" altLang="zh-CN" dirty="0">
                <a:latin typeface="Times New Roman" panose="02020603050405020304" pitchFamily="18" charset="0"/>
                <a:cs typeface="Times New Roman" panose="02020603050405020304" pitchFamily="18" charset="0"/>
              </a:rPr>
              <a:t>negative</a:t>
            </a:r>
            <a:r>
              <a:rPr lang="zh-CN" altLang="en-US" dirty="0"/>
              <a:t> </a:t>
            </a:r>
            <a:r>
              <a:rPr lang="en-US" altLang="zh-CN" dirty="0"/>
              <a:t>label?</a:t>
            </a:r>
          </a:p>
          <a:p>
            <a:endParaRPr lang="en-US" dirty="0"/>
          </a:p>
          <a:p>
            <a:endParaRPr lang="en-US" dirty="0"/>
          </a:p>
          <a:p>
            <a:endParaRPr lang="en-US" dirty="0"/>
          </a:p>
        </p:txBody>
      </p:sp>
      <p:sp>
        <p:nvSpPr>
          <p:cNvPr id="1024" name="Rounded Rectangle 1023">
            <a:extLst>
              <a:ext uri="{FF2B5EF4-FFF2-40B4-BE49-F238E27FC236}">
                <a16:creationId xmlns:a16="http://schemas.microsoft.com/office/drawing/2014/main" id="{5F4DBEE5-9D4F-AAC5-653F-7D6959EDE87D}"/>
              </a:ext>
            </a:extLst>
          </p:cNvPr>
          <p:cNvSpPr/>
          <p:nvPr/>
        </p:nvSpPr>
        <p:spPr>
          <a:xfrm>
            <a:off x="1769533" y="3168276"/>
            <a:ext cx="12195254" cy="2085895"/>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grpSp>
        <p:nvGrpSpPr>
          <p:cNvPr id="1025" name="Group 1024">
            <a:extLst>
              <a:ext uri="{FF2B5EF4-FFF2-40B4-BE49-F238E27FC236}">
                <a16:creationId xmlns:a16="http://schemas.microsoft.com/office/drawing/2014/main" id="{6041B1D1-57F7-6108-8513-61B7A519F2E7}"/>
              </a:ext>
            </a:extLst>
          </p:cNvPr>
          <p:cNvGrpSpPr>
            <a:grpSpLocks/>
          </p:cNvGrpSpPr>
          <p:nvPr/>
        </p:nvGrpSpPr>
        <p:grpSpPr>
          <a:xfrm>
            <a:off x="2291213" y="3437741"/>
            <a:ext cx="11479017" cy="1476004"/>
            <a:chOff x="1191986" y="3118558"/>
            <a:chExt cx="11479017" cy="1968066"/>
          </a:xfrm>
        </p:grpSpPr>
        <mc:AlternateContent xmlns:mc="http://schemas.openxmlformats.org/markup-compatibility/2006" xmlns:a14="http://schemas.microsoft.com/office/drawing/2010/main">
          <mc:Choice Requires="a14">
            <p:sp>
              <p:nvSpPr>
                <p:cNvPr id="1026" name="TextBox 1025">
                  <a:extLst>
                    <a:ext uri="{FF2B5EF4-FFF2-40B4-BE49-F238E27FC236}">
                      <a16:creationId xmlns:a16="http://schemas.microsoft.com/office/drawing/2014/main" id="{1784D793-F9DF-5D2E-5E74-D55F775B47D7}"/>
                    </a:ext>
                  </a:extLst>
                </p:cNvPr>
                <p:cNvSpPr txBox="1"/>
                <p:nvPr/>
              </p:nvSpPr>
              <p:spPr>
                <a:xfrm>
                  <a:off x="1191986" y="4388976"/>
                  <a:ext cx="7099299"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𝑗</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find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that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French toast</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has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a nice texture</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6" name="TextBox 1025">
                  <a:extLst>
                    <a:ext uri="{FF2B5EF4-FFF2-40B4-BE49-F238E27FC236}">
                      <a16:creationId xmlns:a16="http://schemas.microsoft.com/office/drawing/2014/main" id="{1784D793-F9DF-5D2E-5E74-D55F775B47D7}"/>
                    </a:ext>
                  </a:extLst>
                </p:cNvPr>
                <p:cNvSpPr txBox="1">
                  <a:spLocks noRot="1" noChangeAspect="1" noMove="1" noResize="1" noEditPoints="1" noAdjustHandles="1" noChangeArrowheads="1" noChangeShapeType="1" noTextEdit="1"/>
                </p:cNvSpPr>
                <p:nvPr/>
              </p:nvSpPr>
              <p:spPr>
                <a:xfrm>
                  <a:off x="1191986" y="4388976"/>
                  <a:ext cx="7099299" cy="697648"/>
                </a:xfrm>
                <a:prstGeom prst="rect">
                  <a:avLst/>
                </a:prstGeom>
                <a:blipFill>
                  <a:blip r:embed="rId3"/>
                  <a:stretch>
                    <a:fillRect l="-893" t="-11905"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72B7CC4-1B93-C5CD-A443-9B9CE15F2968}"/>
                    </a:ext>
                  </a:extLst>
                </p:cNvPr>
                <p:cNvSpPr txBox="1"/>
                <p:nvPr/>
              </p:nvSpPr>
              <p:spPr>
                <a:xfrm>
                  <a:off x="1191986" y="3137911"/>
                  <a:ext cx="10703514" cy="697648"/>
                </a:xfrm>
                <a:prstGeom prst="rect">
                  <a:avLst/>
                </a:prstGeom>
                <a:noFill/>
              </p:spPr>
              <p:txBody>
                <a:bodyPr wrap="square">
                  <a:spAutoFit/>
                </a:bodyPr>
                <a:lstStyle/>
                <a:p>
                  <a14:m>
                    <m:oMath xmlns:m="http://schemas.openxmlformats.org/officeDocument/2006/math">
                      <m:r>
                        <a:rPr lang="en-US" altLang="zh-CN" sz="2800" b="0" i="1" dirty="0" smtClean="0">
                          <a:latin typeface="Cambria Math" panose="02040503050406030204" pitchFamily="18" charset="0"/>
                          <a:cs typeface="Arial" panose="020B0604020202020204" pitchFamily="34" charset="0"/>
                        </a:rPr>
                        <m:t>𝑖</m:t>
                      </m:r>
                      <m:r>
                        <a:rPr lang="en-US" altLang="zh-CN" sz="2800" b="0" i="1" dirty="0" smtClean="0">
                          <a:latin typeface="Cambria Math" panose="02040503050406030204" pitchFamily="18" charset="0"/>
                          <a:cs typeface="Arial" panose="020B0604020202020204" pitchFamily="34" charset="0"/>
                        </a:rPr>
                        <m:t>: </m:t>
                      </m:r>
                    </m:oMath>
                  </a14:m>
                  <a:r>
                    <a:rPr lang="en-US" altLang="zh-CN" sz="2800" dirty="0">
                      <a:latin typeface="Times New Roman" panose="02020603050405020304" pitchFamily="18" charset="0"/>
                      <a:cs typeface="Times New Roman" panose="02020603050405020304" pitchFamily="18" charset="0"/>
                    </a:rPr>
                    <a:t>I’ve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just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got</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home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and</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one</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of</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my</a:t>
                  </a:r>
                  <a:r>
                    <a:rPr lang="zh-CN" altLang="en-US" sz="2800" dirty="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burgers</a:t>
                  </a:r>
                  <a:r>
                    <a:rPr lang="zh-CN" altLang="en-US" sz="2800" dirty="0">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was</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stone</a:t>
                  </a:r>
                  <a:r>
                    <a:rPr lang="zh-CN" altLang="en-US" sz="2800" dirty="0">
                      <a:highlight>
                        <a:srgbClr val="FFFF00"/>
                      </a:highlight>
                      <a:latin typeface="Times New Roman" panose="02020603050405020304" pitchFamily="18" charset="0"/>
                      <a:cs typeface="Times New Roman" panose="02020603050405020304" pitchFamily="18" charset="0"/>
                    </a:rPr>
                    <a:t> </a:t>
                  </a:r>
                  <a:r>
                    <a:rPr lang="en-US" altLang="zh-CN" sz="2800" dirty="0">
                      <a:highlight>
                        <a:srgbClr val="FFFF00"/>
                      </a:highlight>
                      <a:latin typeface="Times New Roman" panose="02020603050405020304" pitchFamily="18" charset="0"/>
                      <a:cs typeface="Times New Roman" panose="02020603050405020304" pitchFamily="18" charset="0"/>
                    </a:rPr>
                    <a:t>cold</a:t>
                  </a:r>
                  <a:r>
                    <a:rPr lang="en-US" altLang="zh-CN" sz="2800" dirty="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mc:Choice>
          <mc:Fallback xmlns="">
            <p:sp>
              <p:nvSpPr>
                <p:cNvPr id="1027" name="TextBox 1026">
                  <a:extLst>
                    <a:ext uri="{FF2B5EF4-FFF2-40B4-BE49-F238E27FC236}">
                      <a16:creationId xmlns:a16="http://schemas.microsoft.com/office/drawing/2014/main" id="{972B7CC4-1B93-C5CD-A443-9B9CE15F2968}"/>
                    </a:ext>
                  </a:extLst>
                </p:cNvPr>
                <p:cNvSpPr txBox="1">
                  <a:spLocks noRot="1" noChangeAspect="1" noMove="1" noResize="1" noEditPoints="1" noAdjustHandles="1" noChangeArrowheads="1" noChangeShapeType="1" noTextEdit="1"/>
                </p:cNvSpPr>
                <p:nvPr/>
              </p:nvSpPr>
              <p:spPr>
                <a:xfrm>
                  <a:off x="1191986" y="3137911"/>
                  <a:ext cx="10703514" cy="697648"/>
                </a:xfrm>
                <a:prstGeom prst="rect">
                  <a:avLst/>
                </a:prstGeom>
                <a:blipFill>
                  <a:blip r:embed="rId4"/>
                  <a:stretch>
                    <a:fillRect l="-237" t="-11905" b="-33333"/>
                  </a:stretch>
                </a:blipFill>
              </p:spPr>
              <p:txBody>
                <a:bodyPr/>
                <a:lstStyle/>
                <a:p>
                  <a:r>
                    <a:rPr lang="en-US">
                      <a:noFill/>
                    </a:rPr>
                    <a:t> </a:t>
                  </a:r>
                </a:p>
              </p:txBody>
            </p:sp>
          </mc:Fallback>
        </mc:AlternateContent>
        <p:sp>
          <p:nvSpPr>
            <p:cNvPr id="1028" name="TextBox 1027">
              <a:extLst>
                <a:ext uri="{FF2B5EF4-FFF2-40B4-BE49-F238E27FC236}">
                  <a16:creationId xmlns:a16="http://schemas.microsoft.com/office/drawing/2014/main" id="{A79D89C4-690D-F353-C75F-90DF21F6DD61}"/>
                </a:ext>
              </a:extLst>
            </p:cNvPr>
            <p:cNvSpPr txBox="1"/>
            <p:nvPr/>
          </p:nvSpPr>
          <p:spPr>
            <a:xfrm>
              <a:off x="10709615" y="432197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positive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29" name="Straight Arrow Connector 1028">
              <a:extLst>
                <a:ext uri="{FF2B5EF4-FFF2-40B4-BE49-F238E27FC236}">
                  <a16:creationId xmlns:a16="http://schemas.microsoft.com/office/drawing/2014/main" id="{3EDD7191-C31E-321B-F7E2-F9BDA82CE07A}"/>
                </a:ext>
              </a:extLst>
            </p:cNvPr>
            <p:cNvCxnSpPr>
              <a:cxnSpLocks/>
            </p:cNvCxnSpPr>
            <p:nvPr/>
          </p:nvCxnSpPr>
          <p:spPr>
            <a:xfrm>
              <a:off x="9921834" y="4737800"/>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1" name="TextBox 1030">
              <a:extLst>
                <a:ext uri="{FF2B5EF4-FFF2-40B4-BE49-F238E27FC236}">
                  <a16:creationId xmlns:a16="http://schemas.microsoft.com/office/drawing/2014/main" id="{CA0B7336-0448-073C-258B-53C1887A6E1A}"/>
                </a:ext>
              </a:extLst>
            </p:cNvPr>
            <p:cNvSpPr txBox="1"/>
            <p:nvPr/>
          </p:nvSpPr>
          <p:spPr>
            <a:xfrm>
              <a:off x="10709615" y="3118558"/>
              <a:ext cx="1961388" cy="697648"/>
            </a:xfrm>
            <a:prstGeom prst="rect">
              <a:avLst/>
            </a:prstGeom>
            <a:noFill/>
          </p:spPr>
          <p:txBody>
            <a:bodyPr wrap="square">
              <a:spAutoFit/>
            </a:bodyPr>
            <a:lstStyle/>
            <a:p>
              <a:r>
                <a:rPr lang="en-US" altLang="zh-CN" sz="2800" dirty="0">
                  <a:latin typeface="Times New Roman" panose="02020603050405020304" pitchFamily="18" charset="0"/>
                  <a:ea typeface="Helvetica Neue" panose="02000503000000020004" pitchFamily="2" charset="0"/>
                  <a:cs typeface="Times New Roman" panose="02020603050405020304" pitchFamily="18" charset="0"/>
                </a:rPr>
                <a:t>negative</a:t>
              </a:r>
              <a:endParaRPr lang="en-US" dirty="0">
                <a:latin typeface="Times New Roman" panose="02020603050405020304" pitchFamily="18" charset="0"/>
                <a:ea typeface="Helvetica Neue" panose="02000503000000020004" pitchFamily="2" charset="0"/>
                <a:cs typeface="Times New Roman" panose="02020603050405020304" pitchFamily="18" charset="0"/>
              </a:endParaRPr>
            </a:p>
          </p:txBody>
        </p:sp>
        <p:cxnSp>
          <p:nvCxnSpPr>
            <p:cNvPr id="1032" name="Straight Arrow Connector 1031">
              <a:extLst>
                <a:ext uri="{FF2B5EF4-FFF2-40B4-BE49-F238E27FC236}">
                  <a16:creationId xmlns:a16="http://schemas.microsoft.com/office/drawing/2014/main" id="{985AFB46-7CE2-CF5E-0B17-89AE4A218484}"/>
                </a:ext>
              </a:extLst>
            </p:cNvPr>
            <p:cNvCxnSpPr>
              <a:cxnSpLocks/>
            </p:cNvCxnSpPr>
            <p:nvPr/>
          </p:nvCxnSpPr>
          <p:spPr>
            <a:xfrm>
              <a:off x="9921834" y="3488761"/>
              <a:ext cx="678746" cy="0"/>
            </a:xfrm>
            <a:prstGeom prst="straightConnector1">
              <a:avLst/>
            </a:prstGeom>
            <a:ln w="381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576EAA9C-21D1-9A77-EA71-28A20E898297}"/>
                </a:ext>
              </a:extLst>
            </p:cNvPr>
            <p:cNvSpPr txBox="1"/>
            <p:nvPr/>
          </p:nvSpPr>
          <p:spPr>
            <a:xfrm>
              <a:off x="7468475" y="3718367"/>
              <a:ext cx="2235191"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“Rationales”</a:t>
              </a:r>
              <a:endParaRPr lang="en-US" dirty="0">
                <a:solidFill>
                  <a:srgbClr val="FF2600"/>
                </a:solidFill>
                <a:latin typeface="Times New Roman" panose="02020603050405020304" pitchFamily="18" charset="0"/>
                <a:cs typeface="Times New Roman" panose="02020603050405020304" pitchFamily="18" charset="0"/>
              </a:endParaRPr>
            </a:p>
          </p:txBody>
        </p:sp>
        <p:sp>
          <p:nvSpPr>
            <p:cNvPr id="1034" name="TextBox 1033">
              <a:extLst>
                <a:ext uri="{FF2B5EF4-FFF2-40B4-BE49-F238E27FC236}">
                  <a16:creationId xmlns:a16="http://schemas.microsoft.com/office/drawing/2014/main" id="{A15CD217-48DB-1B6E-E44C-F5529A180DDA}"/>
                </a:ext>
              </a:extLst>
            </p:cNvPr>
            <p:cNvSpPr txBox="1"/>
            <p:nvPr/>
          </p:nvSpPr>
          <p:spPr>
            <a:xfrm>
              <a:off x="2845033" y="3737189"/>
              <a:ext cx="2606565" cy="718168"/>
            </a:xfrm>
            <a:prstGeom prst="rect">
              <a:avLst/>
            </a:prstGeom>
            <a:noFill/>
          </p:spPr>
          <p:txBody>
            <a:bodyPr wrap="square">
              <a:spAutoFit/>
            </a:bodyPr>
            <a:lstStyle/>
            <a:p>
              <a:r>
                <a:rPr lang="en-US" altLang="zh-CN" dirty="0">
                  <a:solidFill>
                    <a:srgbClr val="FF2600"/>
                  </a:solidFill>
                  <a:latin typeface="Times New Roman" panose="02020603050405020304" pitchFamily="18" charset="0"/>
                  <a:cs typeface="Times New Roman" panose="02020603050405020304" pitchFamily="18" charset="0"/>
                </a:rPr>
                <a:t>“Environments”</a:t>
              </a:r>
              <a:endParaRPr lang="en-US" dirty="0">
                <a:solidFill>
                  <a:srgbClr val="FF2600"/>
                </a:solidFill>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1" name="Rounded Rectangle 1040">
                <a:extLst>
                  <a:ext uri="{FF2B5EF4-FFF2-40B4-BE49-F238E27FC236}">
                    <a16:creationId xmlns:a16="http://schemas.microsoft.com/office/drawing/2014/main" id="{1F2431F1-0105-D7A8-55C2-41ACAF2626CB}"/>
                  </a:ext>
                </a:extLst>
              </p:cNvPr>
              <p:cNvSpPr/>
              <p:nvPr/>
            </p:nvSpPr>
            <p:spPr>
              <a:xfrm>
                <a:off x="1769533" y="6611256"/>
                <a:ext cx="12195254" cy="13103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rPr>
                  <a:t>Rationale 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𝑖</m:t>
                    </m:r>
                    <m:r>
                      <a:rPr lang="en-US" altLang="zh-CN" sz="2800" i="1" dirty="0">
                        <a:solidFill>
                          <a:schemeClr val="tx1"/>
                        </a:solidFill>
                        <a:latin typeface="Cambria Math" panose="02040503050406030204" pitchFamily="18" charset="0"/>
                        <a:cs typeface="Arial" panose="020B0604020202020204" pitchFamily="34" charset="0"/>
                      </a:rPr>
                      <m:t> </m:t>
                    </m:r>
                  </m:oMath>
                </a14:m>
                <a:r>
                  <a:rPr lang="en-US" altLang="zh-CN" sz="2800" dirty="0">
                    <a:solidFill>
                      <a:schemeClr val="tx1"/>
                    </a:solidFill>
                  </a:rPr>
                  <a:t>+ Environment</a:t>
                </a:r>
                <a:r>
                  <a:rPr lang="zh-CN" altLang="en-US" sz="2800" dirty="0">
                    <a:solidFill>
                      <a:schemeClr val="tx1"/>
                    </a:solidFill>
                  </a:rPr>
                  <a:t> </a:t>
                </a:r>
                <a:r>
                  <a:rPr lang="en-US" altLang="zh-CN" sz="2800" dirty="0">
                    <a:solidFill>
                      <a:schemeClr val="tx1"/>
                    </a:solidFill>
                  </a:rPr>
                  <a:t>of </a:t>
                </a:r>
                <a14:m>
                  <m:oMath xmlns:m="http://schemas.openxmlformats.org/officeDocument/2006/math">
                    <m:r>
                      <a:rPr lang="en-US" altLang="zh-CN" sz="2800" i="1" dirty="0">
                        <a:solidFill>
                          <a:schemeClr val="tx1"/>
                        </a:solidFill>
                        <a:latin typeface="Cambria Math" panose="02040503050406030204" pitchFamily="18" charset="0"/>
                        <a:cs typeface="Arial" panose="020B0604020202020204" pitchFamily="34" charset="0"/>
                      </a:rPr>
                      <m:t>𝑗</m:t>
                    </m:r>
                  </m:oMath>
                </a14:m>
                <a:r>
                  <a:rPr lang="en-US" altLang="zh-CN" sz="2800" dirty="0">
                    <a:solidFill>
                      <a:schemeClr val="tx1"/>
                    </a:solidFill>
                    <a:latin typeface="Times New Roman" panose="02020603050405020304" pitchFamily="18" charset="0"/>
                    <a:cs typeface="Times New Roman" panose="02020603050405020304" pitchFamily="18" charset="0"/>
                  </a:rPr>
                  <a:t>: “I</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find</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that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my</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French toast</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was</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stone</a:t>
                </a:r>
                <a:r>
                  <a:rPr lang="zh-CN" altLang="en-US" sz="2800" dirty="0">
                    <a:solidFill>
                      <a:schemeClr val="tx1"/>
                    </a:solidFill>
                    <a:highlight>
                      <a:srgbClr val="FFFF00"/>
                    </a:highlight>
                    <a:latin typeface="Times New Roman" panose="02020603050405020304" pitchFamily="18" charset="0"/>
                    <a:cs typeface="Times New Roman" panose="02020603050405020304" pitchFamily="18" charset="0"/>
                  </a:rPr>
                  <a:t>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cold</a:t>
                </a:r>
                <a:r>
                  <a:rPr lang="en-US" altLang="zh-CN" sz="2800" dirty="0">
                    <a:solidFill>
                      <a:schemeClr val="tx1"/>
                    </a:solidFill>
                    <a:latin typeface="Times New Roman" panose="02020603050405020304" pitchFamily="18" charset="0"/>
                    <a:cs typeface="Times New Roman" panose="02020603050405020304" pitchFamily="18" charset="0"/>
                  </a:rPr>
                  <a:t>!”</a:t>
                </a:r>
              </a:p>
            </p:txBody>
          </p:sp>
        </mc:Choice>
        <mc:Fallback xmlns="">
          <p:sp>
            <p:nvSpPr>
              <p:cNvPr id="1041" name="Rounded Rectangle 1040">
                <a:extLst>
                  <a:ext uri="{FF2B5EF4-FFF2-40B4-BE49-F238E27FC236}">
                    <a16:creationId xmlns:a16="http://schemas.microsoft.com/office/drawing/2014/main" id="{1F2431F1-0105-D7A8-55C2-41ACAF2626CB}"/>
                  </a:ext>
                </a:extLst>
              </p:cNvPr>
              <p:cNvSpPr>
                <a:spLocks noRot="1" noChangeAspect="1" noMove="1" noResize="1" noEditPoints="1" noAdjustHandles="1" noChangeArrowheads="1" noChangeShapeType="1" noTextEdit="1"/>
              </p:cNvSpPr>
              <p:nvPr/>
            </p:nvSpPr>
            <p:spPr>
              <a:xfrm>
                <a:off x="1769533" y="6611256"/>
                <a:ext cx="12195254" cy="1310300"/>
              </a:xfrm>
              <a:prstGeom prst="roundRect">
                <a:avLst/>
              </a:prstGeom>
              <a:blipFill>
                <a:blip r:embed="rId5"/>
                <a:stretch>
                  <a:fillRect l="-520"/>
                </a:stretch>
              </a:blipFill>
              <a:ln>
                <a:noFill/>
              </a:ln>
              <a:effectLst/>
            </p:spPr>
            <p:txBody>
              <a:bodyPr/>
              <a:lstStyle/>
              <a:p>
                <a:r>
                  <a:rPr lang="en-US">
                    <a:noFill/>
                  </a:rPr>
                  <a:t> </a:t>
                </a:r>
              </a:p>
            </p:txBody>
          </p:sp>
        </mc:Fallback>
      </mc:AlternateContent>
      <p:sp>
        <p:nvSpPr>
          <p:cNvPr id="3" name="TextBox 2">
            <a:extLst>
              <a:ext uri="{FF2B5EF4-FFF2-40B4-BE49-F238E27FC236}">
                <a16:creationId xmlns:a16="http://schemas.microsoft.com/office/drawing/2014/main" id="{927C9EDF-358D-BD28-19A9-E3D31EC909C5}"/>
              </a:ext>
            </a:extLst>
          </p:cNvPr>
          <p:cNvSpPr txBox="1"/>
          <p:nvPr/>
        </p:nvSpPr>
        <p:spPr>
          <a:xfrm>
            <a:off x="818201" y="8707127"/>
            <a:ext cx="13047044"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Abonizio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et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al.</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“Toward text data augmentation for sentiment analysis.”</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TAI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2021.</a:t>
            </a:r>
          </a:p>
        </p:txBody>
      </p:sp>
    </p:spTree>
    <p:extLst>
      <p:ext uri="{BB962C8B-B14F-4D97-AF65-F5344CB8AC3E}">
        <p14:creationId xmlns:p14="http://schemas.microsoft.com/office/powerpoint/2010/main" val="2039192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
            </a:r>
            <a:r>
              <a:rPr lang="zh-CN" altLang="en-US" sz="4400" dirty="0"/>
              <a:t> </a:t>
            </a:r>
            <a:r>
              <a:rPr lang="en-US" altLang="zh-CN" sz="4400" dirty="0"/>
              <a:t>by</a:t>
            </a:r>
            <a:r>
              <a:rPr lang="zh-CN" altLang="en-US" sz="4400" dirty="0"/>
              <a:t> </a:t>
            </a:r>
            <a:r>
              <a:rPr lang="en-US" altLang="zh-CN" sz="4400" dirty="0"/>
              <a:t>Rationale-Environment</a:t>
            </a:r>
            <a:r>
              <a:rPr lang="zh-CN" altLang="en-US" sz="4400" dirty="0"/>
              <a:t> </a:t>
            </a:r>
            <a:r>
              <a:rPr lang="en-US" altLang="zh-CN" sz="4400" dirty="0"/>
              <a:t>Separation</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13</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Environment</a:t>
            </a:r>
            <a:r>
              <a:rPr lang="zh-CN" altLang="en-US" dirty="0"/>
              <a:t> </a:t>
            </a:r>
            <a:r>
              <a:rPr lang="en-US" altLang="zh-CN" dirty="0"/>
              <a:t>replacement</a:t>
            </a:r>
            <a:r>
              <a:rPr lang="zh-CN" altLang="en-US" dirty="0"/>
              <a:t> </a:t>
            </a:r>
            <a:r>
              <a:rPr lang="en-US" altLang="zh-CN" dirty="0"/>
              <a:t>on</a:t>
            </a:r>
            <a:r>
              <a:rPr lang="zh-CN" altLang="en-US" dirty="0"/>
              <a:t> </a:t>
            </a:r>
            <a:r>
              <a:rPr lang="en-US" altLang="zh-CN" dirty="0"/>
              <a:t>molecule/polymer</a:t>
            </a:r>
            <a:r>
              <a:rPr lang="zh-CN" altLang="en-US" dirty="0"/>
              <a:t> </a:t>
            </a:r>
            <a:r>
              <a:rPr lang="en-US" altLang="zh-CN" dirty="0"/>
              <a:t>graphs</a:t>
            </a:r>
            <a:r>
              <a:rPr lang="zh-CN" altLang="en-US" dirty="0"/>
              <a:t> </a:t>
            </a:r>
            <a:r>
              <a:rPr lang="en-US" altLang="zh-CN" dirty="0"/>
              <a:t>[1]:</a:t>
            </a:r>
            <a:endParaRPr lang="en-US" dirty="0"/>
          </a:p>
          <a:p>
            <a:endParaRPr lang="en-US" dirty="0"/>
          </a:p>
          <a:p>
            <a:endParaRPr lang="en-US" dirty="0"/>
          </a:p>
        </p:txBody>
      </p:sp>
      <p:sp>
        <p:nvSpPr>
          <p:cNvPr id="1043" name="TextBox 1042">
            <a:extLst>
              <a:ext uri="{FF2B5EF4-FFF2-40B4-BE49-F238E27FC236}">
                <a16:creationId xmlns:a16="http://schemas.microsoft.com/office/drawing/2014/main" id="{4A3338BA-4C69-A30C-9387-EC78BA3FCDFF}"/>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Graph rationalization with environment-based augmentations</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rgbClr val="FF0000"/>
                </a:solidFill>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202</a:t>
            </a:r>
            <a:r>
              <a:rPr lang="en-US" altLang="zh-CN" sz="2000" dirty="0">
                <a:latin typeface="Times New Roman" panose="02020603050405020304" pitchFamily="18" charset="0"/>
                <a:cs typeface="Times New Roman" panose="02020603050405020304" pitchFamily="18" charset="0"/>
              </a:rPr>
              <a:t>2.</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1045" name="Picture 1044">
            <a:extLst>
              <a:ext uri="{FF2B5EF4-FFF2-40B4-BE49-F238E27FC236}">
                <a16:creationId xmlns:a16="http://schemas.microsoft.com/office/drawing/2014/main" id="{98D7E327-EEC0-6186-35C9-17C3A148C659}"/>
              </a:ext>
            </a:extLst>
          </p:cNvPr>
          <p:cNvPicPr>
            <a:picLocks noChangeAspect="1"/>
          </p:cNvPicPr>
          <p:nvPr/>
        </p:nvPicPr>
        <p:blipFill>
          <a:blip r:embed="rId4"/>
          <a:stretch>
            <a:fillRect/>
          </a:stretch>
        </p:blipFill>
        <p:spPr>
          <a:xfrm>
            <a:off x="980110" y="3434098"/>
            <a:ext cx="2268390" cy="1150632"/>
          </a:xfrm>
          <a:prstGeom prst="rect">
            <a:avLst/>
          </a:prstGeom>
        </p:spPr>
      </p:pic>
      <p:pic>
        <p:nvPicPr>
          <p:cNvPr id="1047" name="Picture 1046">
            <a:extLst>
              <a:ext uri="{FF2B5EF4-FFF2-40B4-BE49-F238E27FC236}">
                <a16:creationId xmlns:a16="http://schemas.microsoft.com/office/drawing/2014/main" id="{D4BE6CA9-8DAC-915D-A6AD-944A6ED9561F}"/>
              </a:ext>
            </a:extLst>
          </p:cNvPr>
          <p:cNvPicPr>
            <a:picLocks noChangeAspect="1"/>
          </p:cNvPicPr>
          <p:nvPr/>
        </p:nvPicPr>
        <p:blipFill>
          <a:blip r:embed="rId5"/>
          <a:stretch>
            <a:fillRect/>
          </a:stretch>
        </p:blipFill>
        <p:spPr>
          <a:xfrm>
            <a:off x="5681913" y="3419175"/>
            <a:ext cx="1004054" cy="687339"/>
          </a:xfrm>
          <a:prstGeom prst="rect">
            <a:avLst/>
          </a:prstGeom>
        </p:spPr>
      </p:pic>
      <p:pic>
        <p:nvPicPr>
          <p:cNvPr id="1048" name="Picture 1047">
            <a:extLst>
              <a:ext uri="{FF2B5EF4-FFF2-40B4-BE49-F238E27FC236}">
                <a16:creationId xmlns:a16="http://schemas.microsoft.com/office/drawing/2014/main" id="{1A60B5E3-9B31-0DC4-8E45-B0472845EB27}"/>
              </a:ext>
            </a:extLst>
          </p:cNvPr>
          <p:cNvPicPr>
            <a:picLocks noChangeAspect="1"/>
          </p:cNvPicPr>
          <p:nvPr/>
        </p:nvPicPr>
        <p:blipFill>
          <a:blip r:embed="rId6"/>
          <a:stretch>
            <a:fillRect/>
          </a:stretch>
        </p:blipFill>
        <p:spPr>
          <a:xfrm>
            <a:off x="4957737" y="4363130"/>
            <a:ext cx="1803538" cy="972167"/>
          </a:xfrm>
          <a:prstGeom prst="rect">
            <a:avLst/>
          </a:prstGeom>
        </p:spPr>
      </p:pic>
      <mc:AlternateContent xmlns:mc="http://schemas.openxmlformats.org/markup-compatibility/2006" xmlns:a14="http://schemas.microsoft.com/office/drawing/2010/main">
        <mc:Choice Requires="a14">
          <p:sp>
            <p:nvSpPr>
              <p:cNvPr id="1051" name="TextBox 1050">
                <a:extLst>
                  <a:ext uri="{FF2B5EF4-FFF2-40B4-BE49-F238E27FC236}">
                    <a16:creationId xmlns:a16="http://schemas.microsoft.com/office/drawing/2014/main" id="{6F4B89C8-6C26-E4D0-9935-FD54E662265F}"/>
                  </a:ext>
                </a:extLst>
              </p:cNvPr>
              <p:cNvSpPr txBox="1"/>
              <p:nvPr/>
            </p:nvSpPr>
            <p:spPr>
              <a:xfrm>
                <a:off x="1851794" y="4618382"/>
                <a:ext cx="525023" cy="52322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b="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𝑖</m:t>
                          </m:r>
                        </m:sub>
                      </m:sSub>
                      <m:r>
                        <a:rPr lang="en-US" altLang="zh-CN" sz="2800" b="0" i="0"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i="1" dirty="0">
                              <a:latin typeface="Cambria Math" panose="02040503050406030204" pitchFamily="18" charset="0"/>
                              <a:cs typeface="Arial" panose="020B0604020202020204" pitchFamily="34" charset="0"/>
                            </a:rPr>
                            <m:t>𝑖</m:t>
                          </m:r>
                        </m:sub>
                      </m:sSub>
                      <m:r>
                        <a:rPr lang="en-US" altLang="zh-CN" sz="2800" b="0" i="1" dirty="0" smtClean="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1" name="TextBox 1050">
                <a:extLst>
                  <a:ext uri="{FF2B5EF4-FFF2-40B4-BE49-F238E27FC236}">
                    <a16:creationId xmlns:a16="http://schemas.microsoft.com/office/drawing/2014/main" id="{6F4B89C8-6C26-E4D0-9935-FD54E662265F}"/>
                  </a:ext>
                </a:extLst>
              </p:cNvPr>
              <p:cNvSpPr txBox="1">
                <a:spLocks noRot="1" noChangeAspect="1" noMove="1" noResize="1" noEditPoints="1" noAdjustHandles="1" noChangeArrowheads="1" noChangeShapeType="1" noTextEdit="1"/>
              </p:cNvSpPr>
              <p:nvPr/>
            </p:nvSpPr>
            <p:spPr>
              <a:xfrm>
                <a:off x="1851794" y="4618382"/>
                <a:ext cx="525023" cy="523220"/>
              </a:xfrm>
              <a:prstGeom prst="rect">
                <a:avLst/>
              </a:prstGeom>
              <a:blipFill>
                <a:blip r:embed="rId7"/>
                <a:stretch>
                  <a:fillRect l="-86047" r="-69767"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2" name="TextBox 1051">
                <a:extLst>
                  <a:ext uri="{FF2B5EF4-FFF2-40B4-BE49-F238E27FC236}">
                    <a16:creationId xmlns:a16="http://schemas.microsoft.com/office/drawing/2014/main" id="{C0E8AB3E-8931-84C2-21BC-64E21B27F445}"/>
                  </a:ext>
                </a:extLst>
              </p:cNvPr>
              <p:cNvSpPr txBox="1"/>
              <p:nvPr/>
            </p:nvSpPr>
            <p:spPr>
              <a:xfrm>
                <a:off x="3998362" y="3428318"/>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2" name="TextBox 1051">
                <a:extLst>
                  <a:ext uri="{FF2B5EF4-FFF2-40B4-BE49-F238E27FC236}">
                    <a16:creationId xmlns:a16="http://schemas.microsoft.com/office/drawing/2014/main" id="{C0E8AB3E-8931-84C2-21BC-64E21B27F445}"/>
                  </a:ext>
                </a:extLst>
              </p:cNvPr>
              <p:cNvSpPr txBox="1">
                <a:spLocks noRot="1" noChangeAspect="1" noMove="1" noResize="1" noEditPoints="1" noAdjustHandles="1" noChangeArrowheads="1" noChangeShapeType="1" noTextEdit="1"/>
              </p:cNvSpPr>
              <p:nvPr/>
            </p:nvSpPr>
            <p:spPr>
              <a:xfrm>
                <a:off x="3998362" y="3428318"/>
                <a:ext cx="758745" cy="562462"/>
              </a:xfrm>
              <a:prstGeom prst="rect">
                <a:avLst/>
              </a:prstGeom>
              <a:blipFill>
                <a:blip r:embed="rId8"/>
                <a:stretch>
                  <a:fillRect l="-1639" b="-4348"/>
                </a:stretch>
              </a:blipFill>
            </p:spPr>
            <p:txBody>
              <a:bodyPr/>
              <a:lstStyle/>
              <a:p>
                <a:r>
                  <a:rPr lang="en-US">
                    <a:noFill/>
                  </a:rPr>
                  <a:t> </a:t>
                </a:r>
              </a:p>
            </p:txBody>
          </p:sp>
        </mc:Fallback>
      </mc:AlternateContent>
      <p:pic>
        <p:nvPicPr>
          <p:cNvPr id="1053" name="Picture 1052">
            <a:extLst>
              <a:ext uri="{FF2B5EF4-FFF2-40B4-BE49-F238E27FC236}">
                <a16:creationId xmlns:a16="http://schemas.microsoft.com/office/drawing/2014/main" id="{CFFA916F-2FE0-0215-4005-6003987AEDB4}"/>
              </a:ext>
            </a:extLst>
          </p:cNvPr>
          <p:cNvPicPr>
            <a:picLocks noChangeAspect="1"/>
          </p:cNvPicPr>
          <p:nvPr/>
        </p:nvPicPr>
        <p:blipFill>
          <a:blip r:embed="rId9"/>
          <a:stretch>
            <a:fillRect/>
          </a:stretch>
        </p:blipFill>
        <p:spPr>
          <a:xfrm>
            <a:off x="980110" y="5447659"/>
            <a:ext cx="2268390" cy="929800"/>
          </a:xfrm>
          <a:prstGeom prst="rect">
            <a:avLst/>
          </a:prstGeom>
        </p:spPr>
      </p:pic>
      <p:pic>
        <p:nvPicPr>
          <p:cNvPr id="1054" name="Picture 1053">
            <a:extLst>
              <a:ext uri="{FF2B5EF4-FFF2-40B4-BE49-F238E27FC236}">
                <a16:creationId xmlns:a16="http://schemas.microsoft.com/office/drawing/2014/main" id="{2AC7814B-2A87-62CD-9815-EFA4A7ECA68B}"/>
              </a:ext>
            </a:extLst>
          </p:cNvPr>
          <p:cNvPicPr>
            <a:picLocks noChangeAspect="1"/>
          </p:cNvPicPr>
          <p:nvPr/>
        </p:nvPicPr>
        <p:blipFill>
          <a:blip r:embed="rId10"/>
          <a:stretch>
            <a:fillRect/>
          </a:stretch>
        </p:blipFill>
        <p:spPr>
          <a:xfrm>
            <a:off x="5463427" y="5512083"/>
            <a:ext cx="562816" cy="511651"/>
          </a:xfrm>
          <a:prstGeom prst="rect">
            <a:avLst/>
          </a:prstGeom>
        </p:spPr>
      </p:pic>
      <p:pic>
        <p:nvPicPr>
          <p:cNvPr id="1055" name="Picture 1054">
            <a:extLst>
              <a:ext uri="{FF2B5EF4-FFF2-40B4-BE49-F238E27FC236}">
                <a16:creationId xmlns:a16="http://schemas.microsoft.com/office/drawing/2014/main" id="{6AD7B7CC-34A6-942B-0829-0E1926D7908E}"/>
              </a:ext>
            </a:extLst>
          </p:cNvPr>
          <p:cNvPicPr>
            <a:picLocks noChangeAspect="1"/>
          </p:cNvPicPr>
          <p:nvPr/>
        </p:nvPicPr>
        <p:blipFill>
          <a:blip r:embed="rId11"/>
          <a:stretch>
            <a:fillRect/>
          </a:stretch>
        </p:blipFill>
        <p:spPr>
          <a:xfrm>
            <a:off x="4910007" y="6268990"/>
            <a:ext cx="1846187" cy="785747"/>
          </a:xfrm>
          <a:prstGeom prst="rect">
            <a:avLst/>
          </a:prstGeom>
        </p:spPr>
      </p:pic>
      <mc:AlternateContent xmlns:mc="http://schemas.openxmlformats.org/markup-compatibility/2006" xmlns:a14="http://schemas.microsoft.com/office/drawing/2010/main">
        <mc:Choice Requires="a14">
          <p:sp>
            <p:nvSpPr>
              <p:cNvPr id="1056" name="TextBox 1055">
                <a:extLst>
                  <a:ext uri="{FF2B5EF4-FFF2-40B4-BE49-F238E27FC236}">
                    <a16:creationId xmlns:a16="http://schemas.microsoft.com/office/drawing/2014/main" id="{7A30F58B-01F2-460D-0470-FC1984240EA6}"/>
                  </a:ext>
                </a:extLst>
              </p:cNvPr>
              <p:cNvSpPr txBox="1"/>
              <p:nvPr/>
            </p:nvSpPr>
            <p:spPr>
              <a:xfrm>
                <a:off x="1851794" y="6405377"/>
                <a:ext cx="525023" cy="5579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800" i="1" dirty="0" smtClean="0">
                          <a:latin typeface="Cambria Math" panose="02040503050406030204" pitchFamily="18" charset="0"/>
                          <a:cs typeface="Arial" panose="020B0604020202020204" pitchFamily="34" charset="0"/>
                        </a:rPr>
                        <m:t>(</m:t>
                      </m:r>
                      <m:sSub>
                        <m:sSubPr>
                          <m:ctrlPr>
                            <a:rPr lang="en-US" altLang="zh-CN" sz="2800" i="1" dirty="0">
                              <a:latin typeface="Cambria Math" panose="02040503050406030204" pitchFamily="18" charset="0"/>
                              <a:cs typeface="Arial" panose="020B0604020202020204" pitchFamily="34" charset="0"/>
                            </a:rPr>
                          </m:ctrlPr>
                        </m:sSubPr>
                        <m:e>
                          <m:r>
                            <a:rPr lang="en-US" altLang="zh-CN" sz="2800" i="1" dirty="0">
                              <a:latin typeface="Cambria Math" panose="02040503050406030204" pitchFamily="18" charset="0"/>
                              <a:cs typeface="Arial" panose="020B0604020202020204" pitchFamily="34" charset="0"/>
                            </a:rPr>
                            <m:t>𝑔</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dirty="0">
                          <a:latin typeface="Cambria Math" panose="02040503050406030204" pitchFamily="18" charset="0"/>
                          <a:cs typeface="Arial" panose="020B0604020202020204" pitchFamily="34" charset="0"/>
                        </a:rPr>
                        <m:t>,</m:t>
                      </m:r>
                      <m:sSub>
                        <m:sSubPr>
                          <m:ctrlPr>
                            <a:rPr lang="en-US" altLang="zh-CN" sz="2800" i="1" dirty="0" smtClean="0">
                              <a:latin typeface="Cambria Math" panose="02040503050406030204" pitchFamily="18" charset="0"/>
                              <a:cs typeface="Arial" panose="020B0604020202020204" pitchFamily="34" charset="0"/>
                            </a:rPr>
                          </m:ctrlPr>
                        </m:sSubPr>
                        <m:e>
                          <m:r>
                            <a:rPr lang="en-US" altLang="zh-CN" sz="2800" b="0" i="1" dirty="0" smtClean="0">
                              <a:latin typeface="Cambria Math" panose="02040503050406030204" pitchFamily="18" charset="0"/>
                              <a:cs typeface="Arial" panose="020B0604020202020204" pitchFamily="34" charset="0"/>
                            </a:rPr>
                            <m:t>𝑦</m:t>
                          </m:r>
                        </m:e>
                        <m:sub>
                          <m:r>
                            <a:rPr lang="en-US" altLang="zh-CN" sz="2800" b="0" i="1" dirty="0" smtClean="0">
                              <a:latin typeface="Cambria Math" panose="02040503050406030204" pitchFamily="18" charset="0"/>
                              <a:cs typeface="Arial" panose="020B0604020202020204" pitchFamily="34" charset="0"/>
                            </a:rPr>
                            <m:t>𝑗</m:t>
                          </m:r>
                        </m:sub>
                      </m:sSub>
                      <m:r>
                        <a:rPr lang="en-US" altLang="zh-CN" sz="2800" i="1" dirty="0">
                          <a:latin typeface="Cambria Math" panose="02040503050406030204" pitchFamily="18" charset="0"/>
                          <a:cs typeface="Arial" panose="020B0604020202020204" pitchFamily="34" charset="0"/>
                        </a:rPr>
                        <m:t>)</m:t>
                      </m:r>
                    </m:oMath>
                  </m:oMathPara>
                </a14:m>
                <a:endParaRPr lang="en-US" sz="2800" dirty="0"/>
              </a:p>
            </p:txBody>
          </p:sp>
        </mc:Choice>
        <mc:Fallback xmlns="">
          <p:sp>
            <p:nvSpPr>
              <p:cNvPr id="1056" name="TextBox 1055">
                <a:extLst>
                  <a:ext uri="{FF2B5EF4-FFF2-40B4-BE49-F238E27FC236}">
                    <a16:creationId xmlns:a16="http://schemas.microsoft.com/office/drawing/2014/main" id="{7A30F58B-01F2-460D-0470-FC1984240EA6}"/>
                  </a:ext>
                </a:extLst>
              </p:cNvPr>
              <p:cNvSpPr txBox="1">
                <a:spLocks noRot="1" noChangeAspect="1" noMove="1" noResize="1" noEditPoints="1" noAdjustHandles="1" noChangeArrowheads="1" noChangeShapeType="1" noTextEdit="1"/>
              </p:cNvSpPr>
              <p:nvPr/>
            </p:nvSpPr>
            <p:spPr>
              <a:xfrm>
                <a:off x="1851794" y="6405377"/>
                <a:ext cx="525023" cy="557910"/>
              </a:xfrm>
              <a:prstGeom prst="rect">
                <a:avLst/>
              </a:prstGeom>
              <a:blipFill>
                <a:blip r:embed="rId12"/>
                <a:stretch>
                  <a:fillRect l="-88372" r="-74419"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7" name="TextBox 1056">
                <a:extLst>
                  <a:ext uri="{FF2B5EF4-FFF2-40B4-BE49-F238E27FC236}">
                    <a16:creationId xmlns:a16="http://schemas.microsoft.com/office/drawing/2014/main" id="{D6BAD25B-6ECB-FC6A-FC5A-DD57824DE915}"/>
                  </a:ext>
                </a:extLst>
              </p:cNvPr>
              <p:cNvSpPr txBox="1"/>
              <p:nvPr/>
            </p:nvSpPr>
            <p:spPr>
              <a:xfrm>
                <a:off x="4002305" y="4278101"/>
                <a:ext cx="758745" cy="56246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𝑖</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7" name="TextBox 1056">
                <a:extLst>
                  <a:ext uri="{FF2B5EF4-FFF2-40B4-BE49-F238E27FC236}">
                    <a16:creationId xmlns:a16="http://schemas.microsoft.com/office/drawing/2014/main" id="{D6BAD25B-6ECB-FC6A-FC5A-DD57824DE915}"/>
                  </a:ext>
                </a:extLst>
              </p:cNvPr>
              <p:cNvSpPr txBox="1">
                <a:spLocks noRot="1" noChangeAspect="1" noMove="1" noResize="1" noEditPoints="1" noAdjustHandles="1" noChangeArrowheads="1" noChangeShapeType="1" noTextEdit="1"/>
              </p:cNvSpPr>
              <p:nvPr/>
            </p:nvSpPr>
            <p:spPr>
              <a:xfrm>
                <a:off x="4002305" y="4278101"/>
                <a:ext cx="758745" cy="562462"/>
              </a:xfrm>
              <a:prstGeom prst="rect">
                <a:avLst/>
              </a:prstGeom>
              <a:blipFill>
                <a:blip r:embed="rId13"/>
                <a:stretch>
                  <a:fillRect l="-3333"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8" name="TextBox 1057">
                <a:extLst>
                  <a:ext uri="{FF2B5EF4-FFF2-40B4-BE49-F238E27FC236}">
                    <a16:creationId xmlns:a16="http://schemas.microsoft.com/office/drawing/2014/main" id="{7D3D3BCB-0130-6120-2C48-D404096567BE}"/>
                  </a:ext>
                </a:extLst>
              </p:cNvPr>
              <p:cNvSpPr txBox="1"/>
              <p:nvPr/>
            </p:nvSpPr>
            <p:spPr>
              <a:xfrm>
                <a:off x="3998362" y="5419466"/>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𝑟</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8" name="TextBox 1057">
                <a:extLst>
                  <a:ext uri="{FF2B5EF4-FFF2-40B4-BE49-F238E27FC236}">
                    <a16:creationId xmlns:a16="http://schemas.microsoft.com/office/drawing/2014/main" id="{7D3D3BCB-0130-6120-2C48-D404096567BE}"/>
                  </a:ext>
                </a:extLst>
              </p:cNvPr>
              <p:cNvSpPr txBox="1">
                <a:spLocks noRot="1" noChangeAspect="1" noMove="1" noResize="1" noEditPoints="1" noAdjustHandles="1" noChangeArrowheads="1" noChangeShapeType="1" noTextEdit="1"/>
              </p:cNvSpPr>
              <p:nvPr/>
            </p:nvSpPr>
            <p:spPr>
              <a:xfrm>
                <a:off x="3998362" y="5419466"/>
                <a:ext cx="758745" cy="604268"/>
              </a:xfrm>
              <a:prstGeom prst="rect">
                <a:avLst/>
              </a:prstGeom>
              <a:blipFill>
                <a:blip r:embed="rId14"/>
                <a:stretch>
                  <a:fillRect l="-1639" b="-102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9" name="TextBox 1058">
                <a:extLst>
                  <a:ext uri="{FF2B5EF4-FFF2-40B4-BE49-F238E27FC236}">
                    <a16:creationId xmlns:a16="http://schemas.microsoft.com/office/drawing/2014/main" id="{B2C2E9AC-F59A-BB78-6556-FE664B3574C9}"/>
                  </a:ext>
                </a:extLst>
              </p:cNvPr>
              <p:cNvSpPr txBox="1"/>
              <p:nvPr/>
            </p:nvSpPr>
            <p:spPr>
              <a:xfrm>
                <a:off x="3986915" y="6277217"/>
                <a:ext cx="758745" cy="604268"/>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Sup>
                        <m:sSubSupPr>
                          <m:ctrlPr>
                            <a:rPr lang="en-US" altLang="zh-CN" sz="2400" i="1" dirty="0" smtClean="0">
                              <a:latin typeface="Cambria Math" panose="02040503050406030204" pitchFamily="18" charset="0"/>
                              <a:cs typeface="Arial" panose="020B0604020202020204" pitchFamily="34" charset="0"/>
                            </a:rPr>
                          </m:ctrlPr>
                        </m:sSubSupPr>
                        <m:e>
                          <m:r>
                            <a:rPr lang="en-US" altLang="zh-CN" sz="2400" b="0" i="1" dirty="0" smtClean="0">
                              <a:latin typeface="Cambria Math" panose="02040503050406030204" pitchFamily="18" charset="0"/>
                              <a:cs typeface="Arial" panose="020B0604020202020204" pitchFamily="34" charset="0"/>
                            </a:rPr>
                            <m:t>𝑔</m:t>
                          </m:r>
                        </m:e>
                        <m:sub>
                          <m:r>
                            <a:rPr lang="en-US" altLang="zh-CN" sz="2400" b="0" i="1" dirty="0" smtClean="0">
                              <a:latin typeface="Cambria Math" panose="02040503050406030204" pitchFamily="18" charset="0"/>
                              <a:cs typeface="Arial" panose="020B0604020202020204" pitchFamily="34" charset="0"/>
                            </a:rPr>
                            <m:t>𝑗</m:t>
                          </m:r>
                        </m:sub>
                        <m:sup>
                          <m:r>
                            <a:rPr lang="en-US" altLang="zh-CN" sz="2400" b="0" i="1" dirty="0" smtClean="0">
                              <a:latin typeface="Cambria Math" panose="02040503050406030204" pitchFamily="18" charset="0"/>
                              <a:cs typeface="Arial" panose="020B0604020202020204" pitchFamily="34" charset="0"/>
                            </a:rPr>
                            <m:t>(</m:t>
                          </m:r>
                          <m:r>
                            <a:rPr lang="en-US" altLang="zh-CN" sz="2400" b="0" i="1" dirty="0" smtClean="0">
                              <a:latin typeface="Cambria Math" panose="02040503050406030204" pitchFamily="18" charset="0"/>
                              <a:cs typeface="Arial" panose="020B0604020202020204" pitchFamily="34" charset="0"/>
                            </a:rPr>
                            <m:t>𝑒</m:t>
                          </m:r>
                          <m:r>
                            <a:rPr lang="en-US" altLang="zh-CN" sz="2400" b="0" i="1" dirty="0" smtClean="0">
                              <a:latin typeface="Cambria Math" panose="02040503050406030204" pitchFamily="18" charset="0"/>
                              <a:cs typeface="Arial" panose="020B0604020202020204" pitchFamily="34" charset="0"/>
                            </a:rPr>
                            <m:t>)</m:t>
                          </m:r>
                        </m:sup>
                      </m:sSubSup>
                    </m:oMath>
                  </m:oMathPara>
                </a14:m>
                <a:endParaRPr lang="en-US" sz="2800" dirty="0"/>
              </a:p>
            </p:txBody>
          </p:sp>
        </mc:Choice>
        <mc:Fallback xmlns="">
          <p:sp>
            <p:nvSpPr>
              <p:cNvPr id="1059" name="TextBox 1058">
                <a:extLst>
                  <a:ext uri="{FF2B5EF4-FFF2-40B4-BE49-F238E27FC236}">
                    <a16:creationId xmlns:a16="http://schemas.microsoft.com/office/drawing/2014/main" id="{B2C2E9AC-F59A-BB78-6556-FE664B3574C9}"/>
                  </a:ext>
                </a:extLst>
              </p:cNvPr>
              <p:cNvSpPr txBox="1">
                <a:spLocks noRot="1" noChangeAspect="1" noMove="1" noResize="1" noEditPoints="1" noAdjustHandles="1" noChangeArrowheads="1" noChangeShapeType="1" noTextEdit="1"/>
              </p:cNvSpPr>
              <p:nvPr/>
            </p:nvSpPr>
            <p:spPr>
              <a:xfrm>
                <a:off x="3986915" y="6277217"/>
                <a:ext cx="758745" cy="604268"/>
              </a:xfrm>
              <a:prstGeom prst="rect">
                <a:avLst/>
              </a:prstGeom>
              <a:blipFill>
                <a:blip r:embed="rId15"/>
                <a:stretch>
                  <a:fillRect l="-1639"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4" name="TextBox 1063">
                <a:extLst>
                  <a:ext uri="{FF2B5EF4-FFF2-40B4-BE49-F238E27FC236}">
                    <a16:creationId xmlns:a16="http://schemas.microsoft.com/office/drawing/2014/main" id="{01F98964-FA5A-F414-78EF-3BBD66ECBFF3}"/>
                  </a:ext>
                </a:extLst>
              </p:cNvPr>
              <p:cNvSpPr txBox="1"/>
              <p:nvPr/>
            </p:nvSpPr>
            <p:spPr>
              <a:xfrm>
                <a:off x="3196075" y="3366324"/>
                <a:ext cx="758745"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0000"/>
                              </a:solidFill>
                              <a:latin typeface="Cambria Math" panose="02040503050406030204" pitchFamily="18" charset="0"/>
                              <a:cs typeface="Arial" panose="020B0604020202020204" pitchFamily="34" charset="0"/>
                            </a:rPr>
                          </m:ctrlPr>
                        </m:sSubPr>
                        <m:e>
                          <m:r>
                            <a:rPr lang="en-US" altLang="zh-CN" sz="2400" i="1" dirty="0">
                              <a:solidFill>
                                <a:srgbClr val="FF0000"/>
                              </a:solidFill>
                              <a:latin typeface="Cambria Math" panose="02040503050406030204" pitchFamily="18" charset="0"/>
                              <a:cs typeface="Arial" panose="020B0604020202020204" pitchFamily="34" charset="0"/>
                            </a:rPr>
                            <m:t>𝑓</m:t>
                          </m:r>
                        </m:e>
                        <m:sub>
                          <m:r>
                            <a:rPr lang="en-US" altLang="zh-CN" sz="2400" b="0" i="1" dirty="0" smtClean="0">
                              <a:solidFill>
                                <a:srgbClr val="FF0000"/>
                              </a:solidFill>
                              <a:latin typeface="Cambria Math" panose="02040503050406030204" pitchFamily="18" charset="0"/>
                              <a:cs typeface="Arial" panose="020B0604020202020204" pitchFamily="34" charset="0"/>
                            </a:rPr>
                            <m:t>𝑠</m:t>
                          </m:r>
                          <m:r>
                            <a:rPr lang="en-US" altLang="zh-CN" sz="2400" i="1" dirty="0">
                              <a:solidFill>
                                <a:srgbClr val="FF0000"/>
                              </a:solidFill>
                              <a:latin typeface="Cambria Math" panose="02040503050406030204" pitchFamily="18" charset="0"/>
                              <a:cs typeface="Arial" panose="020B0604020202020204" pitchFamily="34" charset="0"/>
                            </a:rPr>
                            <m:t>𝑒𝑝</m:t>
                          </m:r>
                        </m:sub>
                      </m:sSub>
                    </m:oMath>
                  </m:oMathPara>
                </a14:m>
                <a:endParaRPr lang="en-US" sz="2400" dirty="0">
                  <a:solidFill>
                    <a:srgbClr val="FF0000"/>
                  </a:solidFill>
                </a:endParaRPr>
              </a:p>
            </p:txBody>
          </p:sp>
        </mc:Choice>
        <mc:Fallback xmlns="">
          <p:sp>
            <p:nvSpPr>
              <p:cNvPr id="1064" name="TextBox 1063">
                <a:extLst>
                  <a:ext uri="{FF2B5EF4-FFF2-40B4-BE49-F238E27FC236}">
                    <a16:creationId xmlns:a16="http://schemas.microsoft.com/office/drawing/2014/main" id="{01F98964-FA5A-F414-78EF-3BBD66ECBFF3}"/>
                  </a:ext>
                </a:extLst>
              </p:cNvPr>
              <p:cNvSpPr txBox="1">
                <a:spLocks noRot="1" noChangeAspect="1" noMove="1" noResize="1" noEditPoints="1" noAdjustHandles="1" noChangeArrowheads="1" noChangeShapeType="1" noTextEdit="1"/>
              </p:cNvSpPr>
              <p:nvPr/>
            </p:nvSpPr>
            <p:spPr>
              <a:xfrm>
                <a:off x="3196075" y="3366324"/>
                <a:ext cx="758745" cy="490199"/>
              </a:xfrm>
              <a:prstGeom prst="rect">
                <a:avLst/>
              </a:prstGeom>
              <a:blipFill>
                <a:blip r:embed="rId16"/>
                <a:stretch>
                  <a:fillRect b="-10000"/>
                </a:stretch>
              </a:blipFill>
            </p:spPr>
            <p:txBody>
              <a:bodyPr/>
              <a:lstStyle/>
              <a:p>
                <a:r>
                  <a:rPr lang="en-US">
                    <a:noFill/>
                  </a:rPr>
                  <a:t> </a:t>
                </a:r>
              </a:p>
            </p:txBody>
          </p:sp>
        </mc:Fallback>
      </mc:AlternateContent>
      <p:grpSp>
        <p:nvGrpSpPr>
          <p:cNvPr id="1068" name="Group 1067">
            <a:extLst>
              <a:ext uri="{FF2B5EF4-FFF2-40B4-BE49-F238E27FC236}">
                <a16:creationId xmlns:a16="http://schemas.microsoft.com/office/drawing/2014/main" id="{82EA0F80-2DA3-0913-B50C-A6E4FCE785B1}"/>
              </a:ext>
            </a:extLst>
          </p:cNvPr>
          <p:cNvGrpSpPr/>
          <p:nvPr/>
        </p:nvGrpSpPr>
        <p:grpSpPr>
          <a:xfrm>
            <a:off x="8310699" y="4146254"/>
            <a:ext cx="1850151" cy="1274432"/>
            <a:chOff x="10406614" y="5555987"/>
            <a:chExt cx="2548175" cy="1755249"/>
          </a:xfrm>
        </p:grpSpPr>
        <p:pic>
          <p:nvPicPr>
            <p:cNvPr id="1072" name="Picture 1071">
              <a:extLst>
                <a:ext uri="{FF2B5EF4-FFF2-40B4-BE49-F238E27FC236}">
                  <a16:creationId xmlns:a16="http://schemas.microsoft.com/office/drawing/2014/main" id="{82D63135-509F-C611-A664-E71AE920D79E}"/>
                </a:ext>
              </a:extLst>
            </p:cNvPr>
            <p:cNvPicPr>
              <a:picLocks noChangeAspect="1"/>
            </p:cNvPicPr>
            <p:nvPr/>
          </p:nvPicPr>
          <p:blipFill>
            <a:blip r:embed="rId17"/>
            <a:stretch>
              <a:fillRect/>
            </a:stretch>
          </p:blipFill>
          <p:spPr>
            <a:xfrm rot="3521319">
              <a:off x="12184939" y="6541386"/>
              <a:ext cx="823268" cy="716432"/>
            </a:xfrm>
            <a:prstGeom prst="rect">
              <a:avLst/>
            </a:prstGeom>
          </p:spPr>
        </p:pic>
        <p:pic>
          <p:nvPicPr>
            <p:cNvPr id="1073" name="Picture 1072">
              <a:extLst>
                <a:ext uri="{FF2B5EF4-FFF2-40B4-BE49-F238E27FC236}">
                  <a16:creationId xmlns:a16="http://schemas.microsoft.com/office/drawing/2014/main" id="{2B4A792D-C7E6-5672-F1A9-C5418511821C}"/>
                </a:ext>
              </a:extLst>
            </p:cNvPr>
            <p:cNvPicPr>
              <a:picLocks noChangeAspect="1"/>
            </p:cNvPicPr>
            <p:nvPr/>
          </p:nvPicPr>
          <p:blipFill>
            <a:blip r:embed="rId5"/>
            <a:stretch>
              <a:fillRect/>
            </a:stretch>
          </p:blipFill>
          <p:spPr>
            <a:xfrm>
              <a:off x="11501612" y="5555987"/>
              <a:ext cx="1211982" cy="829679"/>
            </a:xfrm>
            <a:prstGeom prst="rect">
              <a:avLst/>
            </a:prstGeom>
            <a:ln w="12700">
              <a:solidFill>
                <a:schemeClr val="tx1"/>
              </a:solidFill>
              <a:prstDash val="dash"/>
            </a:ln>
          </p:spPr>
        </p:pic>
        <p:pic>
          <p:nvPicPr>
            <p:cNvPr id="1074" name="Picture 1073">
              <a:extLst>
                <a:ext uri="{FF2B5EF4-FFF2-40B4-BE49-F238E27FC236}">
                  <a16:creationId xmlns:a16="http://schemas.microsoft.com/office/drawing/2014/main" id="{E2B3B9FB-D5A3-AFE8-DE8C-C9DC7479183E}"/>
                </a:ext>
              </a:extLst>
            </p:cNvPr>
            <p:cNvPicPr>
              <a:picLocks noChangeAspect="1"/>
            </p:cNvPicPr>
            <p:nvPr/>
          </p:nvPicPr>
          <p:blipFill>
            <a:blip r:embed="rId18"/>
            <a:stretch>
              <a:fillRect/>
            </a:stretch>
          </p:blipFill>
          <p:spPr>
            <a:xfrm>
              <a:off x="10406614" y="5635548"/>
              <a:ext cx="1079500" cy="393700"/>
            </a:xfrm>
            <a:prstGeom prst="rect">
              <a:avLst/>
            </a:prstGeom>
          </p:spPr>
        </p:pic>
      </p:grp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B00F8D94-4FD5-5A90-F88E-C4BBF238A682}"/>
                  </a:ext>
                </a:extLst>
              </p:cNvPr>
              <p:cNvSpPr txBox="1"/>
              <p:nvPr/>
            </p:nvSpPr>
            <p:spPr>
              <a:xfrm>
                <a:off x="7785880" y="3357593"/>
                <a:ext cx="2899790" cy="604268"/>
              </a:xfrm>
              <a:prstGeom prst="rect">
                <a:avLst/>
              </a:prstGeom>
              <a:noFill/>
            </p:spPr>
            <p:txBody>
              <a:bodyPr wrap="square">
                <a:spAutoFit/>
              </a:bodyPr>
              <a:lstStyle/>
              <a:p>
                <a:pPr algn="ctr"/>
                <a:r>
                  <a:rPr lang="zh-CN" altLang="en-US" sz="2400" dirty="0">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latin typeface="Cambria Math" panose="02040503050406030204" pitchFamily="18" charset="0"/>
                            <a:cs typeface="Arial" panose="020B0604020202020204" pitchFamily="34" charset="0"/>
                          </a:rPr>
                        </m:ctrlPr>
                      </m:sSub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𝑗</m:t>
                        </m:r>
                        <m:r>
                          <a:rPr lang="en-US" altLang="zh-CN" sz="2400" i="1" dirty="0">
                            <a:latin typeface="Cambria Math" panose="02040503050406030204" pitchFamily="18" charset="0"/>
                            <a:cs typeface="Arial" panose="020B0604020202020204" pitchFamily="34" charset="0"/>
                          </a:rPr>
                          <m:t>)</m:t>
                        </m:r>
                      </m:sub>
                    </m:sSub>
                    <m:r>
                      <a:rPr lang="en-US" altLang="zh-CN" sz="2400" i="1" dirty="0">
                        <a:latin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smtClean="0">
                            <a:solidFill>
                              <a:srgbClr val="FF2600"/>
                            </a:solidFill>
                            <a:latin typeface="Cambria Math" panose="02040503050406030204" pitchFamily="18" charset="0"/>
                            <a:cs typeface="Arial" panose="020B0604020202020204" pitchFamily="34" charset="0"/>
                          </a:rPr>
                          <m:t>𝑖</m:t>
                        </m:r>
                      </m:sub>
                      <m:sup>
                        <m:r>
                          <a:rPr lang="en-US" altLang="zh-CN" sz="2400" i="1" dirty="0">
                            <a:latin typeface="Cambria Math" panose="02040503050406030204" pitchFamily="18" charset="0"/>
                            <a:cs typeface="Arial" panose="020B0604020202020204" pitchFamily="34" charset="0"/>
                          </a:rPr>
                          <m:t>(</m:t>
                        </m:r>
                        <m:r>
                          <a:rPr lang="en-US" altLang="zh-CN" sz="2400" i="1" dirty="0" smtClean="0">
                            <a:solidFill>
                              <a:srgbClr val="FF2600"/>
                            </a:solidFill>
                            <a:latin typeface="Cambria Math" panose="02040503050406030204" pitchFamily="18" charset="0"/>
                            <a:cs typeface="Arial" panose="020B0604020202020204" pitchFamily="34" charset="0"/>
                          </a:rPr>
                          <m:t>𝑟</m:t>
                        </m:r>
                        <m:r>
                          <a:rPr lang="en-US" altLang="zh-CN" sz="2400" i="1" dirty="0">
                            <a:latin typeface="Cambria Math" panose="02040503050406030204" pitchFamily="18" charset="0"/>
                            <a:cs typeface="Arial" panose="020B0604020202020204" pitchFamily="34" charset="0"/>
                          </a:rPr>
                          <m:t>)</m:t>
                        </m:r>
                      </m:sup>
                    </m:sSubSup>
                    <m:r>
                      <a:rPr lang="en-US" altLang="zh-CN" sz="2400" i="1" dirty="0" smtClean="0">
                        <a:latin typeface="Cambria Math" panose="02040503050406030204" pitchFamily="18" charset="0"/>
                        <a:ea typeface="Cambria Math" panose="02040503050406030204" pitchFamily="18" charset="0"/>
                        <a:cs typeface="Arial" panose="020B0604020202020204" pitchFamily="34" charset="0"/>
                      </a:rPr>
                      <m:t>∪</m:t>
                    </m:r>
                    <m:sSubSup>
                      <m:sSubSupPr>
                        <m:ctrlPr>
                          <a:rPr lang="en-US" altLang="zh-CN" sz="2400" i="1" dirty="0">
                            <a:latin typeface="Cambria Math" panose="02040503050406030204" pitchFamily="18" charset="0"/>
                            <a:cs typeface="Arial" panose="020B0604020202020204" pitchFamily="34" charset="0"/>
                          </a:rPr>
                        </m:ctrlPr>
                      </m:sSubSupPr>
                      <m:e>
                        <m:r>
                          <a:rPr lang="en-US" altLang="zh-CN" sz="2400" i="1" dirty="0">
                            <a:latin typeface="Cambria Math" panose="02040503050406030204" pitchFamily="18" charset="0"/>
                            <a:cs typeface="Arial" panose="020B0604020202020204" pitchFamily="34" charset="0"/>
                          </a:rPr>
                          <m:t>𝑔</m:t>
                        </m:r>
                      </m:e>
                      <m:sub>
                        <m:r>
                          <a:rPr lang="en-US" altLang="zh-CN" sz="2400" i="1" dirty="0">
                            <a:latin typeface="Cambria Math" panose="02040503050406030204" pitchFamily="18" charset="0"/>
                            <a:cs typeface="Arial" panose="020B0604020202020204" pitchFamily="34" charset="0"/>
                          </a:rPr>
                          <m:t>𝑗</m:t>
                        </m:r>
                      </m:sub>
                      <m:sup>
                        <m:r>
                          <a:rPr lang="en-US" altLang="zh-CN" sz="2400" i="1" dirty="0">
                            <a:latin typeface="Cambria Math" panose="02040503050406030204" pitchFamily="18" charset="0"/>
                            <a:cs typeface="Arial" panose="020B0604020202020204" pitchFamily="34" charset="0"/>
                          </a:rPr>
                          <m:t>(</m:t>
                        </m:r>
                        <m:r>
                          <a:rPr lang="en-US" altLang="zh-CN" sz="2400" i="1" dirty="0">
                            <a:latin typeface="Cambria Math" panose="02040503050406030204" pitchFamily="18" charset="0"/>
                            <a:cs typeface="Arial" panose="020B0604020202020204" pitchFamily="34" charset="0"/>
                          </a:rPr>
                          <m:t>𝑒</m:t>
                        </m:r>
                        <m:r>
                          <a:rPr lang="en-US" altLang="zh-CN" sz="2400" i="1" dirty="0">
                            <a:latin typeface="Cambria Math" panose="02040503050406030204" pitchFamily="18" charset="0"/>
                            <a:cs typeface="Arial" panose="020B0604020202020204" pitchFamily="34" charset="0"/>
                          </a:rPr>
                          <m:t>)</m:t>
                        </m:r>
                      </m:sup>
                    </m:sSubSup>
                  </m:oMath>
                </a14:m>
                <a:endParaRPr lang="en-US" sz="2400" dirty="0"/>
              </a:p>
            </p:txBody>
          </p:sp>
        </mc:Choice>
        <mc:Fallback xmlns="">
          <p:sp>
            <p:nvSpPr>
              <p:cNvPr id="1070" name="TextBox 1069">
                <a:extLst>
                  <a:ext uri="{FF2B5EF4-FFF2-40B4-BE49-F238E27FC236}">
                    <a16:creationId xmlns:a16="http://schemas.microsoft.com/office/drawing/2014/main" id="{B00F8D94-4FD5-5A90-F88E-C4BBF238A682}"/>
                  </a:ext>
                </a:extLst>
              </p:cNvPr>
              <p:cNvSpPr txBox="1">
                <a:spLocks noRot="1" noChangeAspect="1" noMove="1" noResize="1" noEditPoints="1" noAdjustHandles="1" noChangeArrowheads="1" noChangeShapeType="1" noTextEdit="1"/>
              </p:cNvSpPr>
              <p:nvPr/>
            </p:nvSpPr>
            <p:spPr>
              <a:xfrm>
                <a:off x="7785880" y="3357593"/>
                <a:ext cx="2899790" cy="604268"/>
              </a:xfrm>
              <a:prstGeom prst="rect">
                <a:avLst/>
              </a:prstGeom>
              <a:blipFill>
                <a:blip r:embed="rId19"/>
                <a:stretch>
                  <a:fillRect b="-10417"/>
                </a:stretch>
              </a:blipFill>
            </p:spPr>
            <p:txBody>
              <a:bodyPr/>
              <a:lstStyle/>
              <a:p>
                <a:r>
                  <a:rPr lang="en-US">
                    <a:noFill/>
                  </a:rPr>
                  <a:t> </a:t>
                </a:r>
              </a:p>
            </p:txBody>
          </p:sp>
        </mc:Fallback>
      </mc:AlternateContent>
      <p:cxnSp>
        <p:nvCxnSpPr>
          <p:cNvPr id="1076" name="Straight Arrow Connector 1075">
            <a:extLst>
              <a:ext uri="{FF2B5EF4-FFF2-40B4-BE49-F238E27FC236}">
                <a16:creationId xmlns:a16="http://schemas.microsoft.com/office/drawing/2014/main" id="{5BECD073-F0DB-15D9-1305-4AB3003779C9}"/>
              </a:ext>
            </a:extLst>
          </p:cNvPr>
          <p:cNvCxnSpPr>
            <a:cxnSpLocks/>
          </p:cNvCxnSpPr>
          <p:nvPr/>
        </p:nvCxnSpPr>
        <p:spPr>
          <a:xfrm flipV="1">
            <a:off x="3419889" y="3851945"/>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78" name="Straight Arrow Connector 1077">
            <a:extLst>
              <a:ext uri="{FF2B5EF4-FFF2-40B4-BE49-F238E27FC236}">
                <a16:creationId xmlns:a16="http://schemas.microsoft.com/office/drawing/2014/main" id="{4C6DF389-7D92-FFF9-878E-B86E5803D378}"/>
              </a:ext>
            </a:extLst>
          </p:cNvPr>
          <p:cNvCxnSpPr>
            <a:cxnSpLocks/>
          </p:cNvCxnSpPr>
          <p:nvPr/>
        </p:nvCxnSpPr>
        <p:spPr>
          <a:xfrm>
            <a:off x="3416991" y="4414556"/>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2" name="Straight Arrow Connector 1081">
            <a:extLst>
              <a:ext uri="{FF2B5EF4-FFF2-40B4-BE49-F238E27FC236}">
                <a16:creationId xmlns:a16="http://schemas.microsoft.com/office/drawing/2014/main" id="{C13FBD25-ED39-1155-3D14-48FC07E6684D}"/>
              </a:ext>
            </a:extLst>
          </p:cNvPr>
          <p:cNvCxnSpPr>
            <a:cxnSpLocks/>
          </p:cNvCxnSpPr>
          <p:nvPr/>
        </p:nvCxnSpPr>
        <p:spPr>
          <a:xfrm flipV="1">
            <a:off x="3427337" y="5813552"/>
            <a:ext cx="534931" cy="13898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3" name="Straight Arrow Connector 1082">
            <a:extLst>
              <a:ext uri="{FF2B5EF4-FFF2-40B4-BE49-F238E27FC236}">
                <a16:creationId xmlns:a16="http://schemas.microsoft.com/office/drawing/2014/main" id="{94BCD62F-8F7F-423B-CA69-52595D2D587B}"/>
              </a:ext>
            </a:extLst>
          </p:cNvPr>
          <p:cNvCxnSpPr>
            <a:cxnSpLocks/>
          </p:cNvCxnSpPr>
          <p:nvPr/>
        </p:nvCxnSpPr>
        <p:spPr>
          <a:xfrm>
            <a:off x="3424439" y="6376163"/>
            <a:ext cx="513576" cy="14492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4" name="Straight Arrow Connector 1083">
            <a:extLst>
              <a:ext uri="{FF2B5EF4-FFF2-40B4-BE49-F238E27FC236}">
                <a16:creationId xmlns:a16="http://schemas.microsoft.com/office/drawing/2014/main" id="{AAAEE1EC-4C61-2560-1A1F-8F65DD0DF02C}"/>
              </a:ext>
            </a:extLst>
          </p:cNvPr>
          <p:cNvCxnSpPr>
            <a:cxnSpLocks/>
          </p:cNvCxnSpPr>
          <p:nvPr/>
        </p:nvCxnSpPr>
        <p:spPr>
          <a:xfrm>
            <a:off x="6958412" y="3734545"/>
            <a:ext cx="922845" cy="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86" name="Straight Arrow Connector 1085">
            <a:extLst>
              <a:ext uri="{FF2B5EF4-FFF2-40B4-BE49-F238E27FC236}">
                <a16:creationId xmlns:a16="http://schemas.microsoft.com/office/drawing/2014/main" id="{500823D1-74C7-7D93-20DA-5EF02B165138}"/>
              </a:ext>
            </a:extLst>
          </p:cNvPr>
          <p:cNvCxnSpPr>
            <a:cxnSpLocks/>
          </p:cNvCxnSpPr>
          <p:nvPr/>
        </p:nvCxnSpPr>
        <p:spPr>
          <a:xfrm flipV="1">
            <a:off x="6890592" y="4086315"/>
            <a:ext cx="1054710" cy="241737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090" name="Content Placeholder 8">
            <a:extLst>
              <a:ext uri="{FF2B5EF4-FFF2-40B4-BE49-F238E27FC236}">
                <a16:creationId xmlns:a16="http://schemas.microsoft.com/office/drawing/2014/main" id="{65F0B7BD-75C3-6DB2-2790-AE0DCB7AB874}"/>
              </a:ext>
            </a:extLst>
          </p:cNvPr>
          <p:cNvSpPr txBox="1">
            <a:spLocks/>
          </p:cNvSpPr>
          <p:nvPr/>
        </p:nvSpPr>
        <p:spPr bwMode="auto">
          <a:xfrm>
            <a:off x="10741999" y="3432411"/>
            <a:ext cx="4346101" cy="604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What</a:t>
            </a:r>
            <a:r>
              <a:rPr lang="zh-CN" altLang="en-US" dirty="0"/>
              <a:t> </a:t>
            </a:r>
            <a:r>
              <a:rPr lang="en-US" altLang="zh-CN" dirty="0"/>
              <a:t>is</a:t>
            </a:r>
            <a:r>
              <a:rPr lang="zh-CN" altLang="en-US" dirty="0"/>
              <a:t> </a:t>
            </a:r>
            <a:r>
              <a:rPr lang="en-US" altLang="zh-CN" dirty="0"/>
              <a:t>likely</a:t>
            </a:r>
            <a:r>
              <a:rPr lang="zh-CN" altLang="en-US" dirty="0"/>
              <a:t> </a:t>
            </a:r>
            <a:r>
              <a:rPr lang="en-US" altLang="zh-CN" dirty="0"/>
              <a:t>its</a:t>
            </a:r>
            <a:r>
              <a:rPr lang="zh-CN" altLang="en-US" dirty="0"/>
              <a:t> </a:t>
            </a:r>
            <a:r>
              <a:rPr lang="en-US" altLang="zh-CN" dirty="0"/>
              <a:t>label?</a:t>
            </a:r>
            <a:endParaRPr lang="en-US" dirty="0"/>
          </a:p>
          <a:p>
            <a:endParaRPr lang="en-US" dirty="0"/>
          </a:p>
          <a:p>
            <a:endParaRPr lang="en-US" dirty="0"/>
          </a:p>
        </p:txBody>
      </p:sp>
      <p:sp>
        <p:nvSpPr>
          <p:cNvPr id="1091" name="Content Placeholder 8">
            <a:extLst>
              <a:ext uri="{FF2B5EF4-FFF2-40B4-BE49-F238E27FC236}">
                <a16:creationId xmlns:a16="http://schemas.microsoft.com/office/drawing/2014/main" id="{BCB7DDBF-7D6F-C998-8714-BF6FC52439DD}"/>
              </a:ext>
            </a:extLst>
          </p:cNvPr>
          <p:cNvSpPr txBox="1">
            <a:spLocks/>
          </p:cNvSpPr>
          <p:nvPr/>
        </p:nvSpPr>
        <p:spPr bwMode="auto">
          <a:xfrm>
            <a:off x="7622782" y="6151904"/>
            <a:ext cx="8244452"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However,</a:t>
            </a:r>
            <a:r>
              <a:rPr lang="zh-CN" altLang="en-US" dirty="0">
                <a:solidFill>
                  <a:schemeClr val="bg2">
                    <a:lumMod val="10000"/>
                  </a:schemeClr>
                </a:solidFill>
              </a:rPr>
              <a:t> </a:t>
            </a:r>
            <a:r>
              <a:rPr lang="en-US" altLang="zh-CN" dirty="0">
                <a:solidFill>
                  <a:schemeClr val="bg2">
                    <a:lumMod val="10000"/>
                  </a:schemeClr>
                </a:solidFill>
              </a:rPr>
              <a:t>explicit graph decoding/construction is scientifically challenging!</a:t>
            </a:r>
            <a:endParaRPr lang="en-US" dirty="0">
              <a:solidFill>
                <a:schemeClr val="bg2">
                  <a:lumMod val="10000"/>
                </a:schemeClr>
              </a:solidFill>
            </a:endParaRPr>
          </a:p>
        </p:txBody>
      </p:sp>
    </p:spTree>
    <p:extLst>
      <p:ext uri="{BB962C8B-B14F-4D97-AF65-F5344CB8AC3E}">
        <p14:creationId xmlns:p14="http://schemas.microsoft.com/office/powerpoint/2010/main" val="354110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KDD’22</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Augmentation</a:t>
            </a:r>
            <a:r>
              <a:rPr lang="zh-CN" altLang="en-US" sz="4400" dirty="0"/>
              <a:t> </a:t>
            </a:r>
            <a:r>
              <a:rPr lang="en-US" altLang="zh-CN" sz="4400" dirty="0"/>
              <a:t>in</a:t>
            </a:r>
            <a:r>
              <a:rPr lang="zh-CN" altLang="en-US" sz="4400" dirty="0"/>
              <a:t> </a:t>
            </a:r>
            <a:r>
              <a:rPr lang="en-US" altLang="zh-CN" sz="4400" dirty="0"/>
              <a:t>Latent</a:t>
            </a:r>
            <a:r>
              <a:rPr lang="zh-CN" altLang="en-US" sz="4400" dirty="0"/>
              <a:t> </a:t>
            </a:r>
            <a:r>
              <a:rPr lang="en-US" altLang="zh-CN" sz="4400" dirty="0"/>
              <a:t>Space</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14</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grpSp>
        <p:nvGrpSpPr>
          <p:cNvPr id="7" name="Group 6">
            <a:extLst>
              <a:ext uri="{FF2B5EF4-FFF2-40B4-BE49-F238E27FC236}">
                <a16:creationId xmlns:a16="http://schemas.microsoft.com/office/drawing/2014/main" id="{FAE1CF4C-200E-886E-5FD5-056BB81C2C1D}"/>
              </a:ext>
            </a:extLst>
          </p:cNvPr>
          <p:cNvGrpSpPr/>
          <p:nvPr/>
        </p:nvGrpSpPr>
        <p:grpSpPr>
          <a:xfrm>
            <a:off x="3353721" y="2891932"/>
            <a:ext cx="11010125" cy="3881595"/>
            <a:chOff x="2885232" y="3685910"/>
            <a:chExt cx="11010125" cy="3881595"/>
          </a:xfrm>
        </p:grpSpPr>
        <p:grpSp>
          <p:nvGrpSpPr>
            <p:cNvPr id="9" name="Group 8">
              <a:extLst>
                <a:ext uri="{FF2B5EF4-FFF2-40B4-BE49-F238E27FC236}">
                  <a16:creationId xmlns:a16="http://schemas.microsoft.com/office/drawing/2014/main" id="{6C03CCE1-0DD5-7E57-4A76-23F6E0FC99B6}"/>
                </a:ext>
              </a:extLst>
            </p:cNvPr>
            <p:cNvGrpSpPr>
              <a:grpSpLocks noChangeAspect="1"/>
            </p:cNvGrpSpPr>
            <p:nvPr/>
          </p:nvGrpSpPr>
          <p:grpSpPr>
            <a:xfrm>
              <a:off x="10977419" y="5209981"/>
              <a:ext cx="1097280" cy="182880"/>
              <a:chOff x="15373610" y="1770099"/>
              <a:chExt cx="681978" cy="113663"/>
            </a:xfrm>
          </p:grpSpPr>
          <p:sp>
            <p:nvSpPr>
              <p:cNvPr id="27" name="Rectangle 148">
                <a:extLst>
                  <a:ext uri="{FF2B5EF4-FFF2-40B4-BE49-F238E27FC236}">
                    <a16:creationId xmlns:a16="http://schemas.microsoft.com/office/drawing/2014/main" id="{93B1BE55-C1D0-071F-4F4B-EA879C6084E3}"/>
                  </a:ext>
                </a:extLst>
              </p:cNvPr>
              <p:cNvSpPr/>
              <p:nvPr/>
            </p:nvSpPr>
            <p:spPr>
              <a:xfrm>
                <a:off x="15373610" y="1770099"/>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8" name="Rectangle 149">
                <a:extLst>
                  <a:ext uri="{FF2B5EF4-FFF2-40B4-BE49-F238E27FC236}">
                    <a16:creationId xmlns:a16="http://schemas.microsoft.com/office/drawing/2014/main" id="{C1F0C10D-41D6-1AA6-A787-1024B5EF7995}"/>
                  </a:ext>
                </a:extLst>
              </p:cNvPr>
              <p:cNvSpPr/>
              <p:nvPr/>
            </p:nvSpPr>
            <p:spPr>
              <a:xfrm>
                <a:off x="15487273" y="1770099"/>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9" name="Rectangle 150">
                <a:extLst>
                  <a:ext uri="{FF2B5EF4-FFF2-40B4-BE49-F238E27FC236}">
                    <a16:creationId xmlns:a16="http://schemas.microsoft.com/office/drawing/2014/main" id="{88BCDE47-EDD7-943E-73CD-4E4996EA37C6}"/>
                  </a:ext>
                </a:extLst>
              </p:cNvPr>
              <p:cNvSpPr/>
              <p:nvPr/>
            </p:nvSpPr>
            <p:spPr>
              <a:xfrm>
                <a:off x="15600936" y="1770099"/>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0" name="Rectangle 151">
                <a:extLst>
                  <a:ext uri="{FF2B5EF4-FFF2-40B4-BE49-F238E27FC236}">
                    <a16:creationId xmlns:a16="http://schemas.microsoft.com/office/drawing/2014/main" id="{DD6B61C2-FD19-D976-26A5-013FF9C1E16F}"/>
                  </a:ext>
                </a:extLst>
              </p:cNvPr>
              <p:cNvSpPr/>
              <p:nvPr/>
            </p:nvSpPr>
            <p:spPr>
              <a:xfrm>
                <a:off x="15714599" y="1770099"/>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31" name="Rectangle 152">
                <a:extLst>
                  <a:ext uri="{FF2B5EF4-FFF2-40B4-BE49-F238E27FC236}">
                    <a16:creationId xmlns:a16="http://schemas.microsoft.com/office/drawing/2014/main" id="{0D388BD1-6828-C022-3B42-9C6795B4E255}"/>
                  </a:ext>
                </a:extLst>
              </p:cNvPr>
              <p:cNvSpPr/>
              <p:nvPr/>
            </p:nvSpPr>
            <p:spPr>
              <a:xfrm>
                <a:off x="15828262" y="1770099"/>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32" name="Rectangle 153">
                <a:extLst>
                  <a:ext uri="{FF2B5EF4-FFF2-40B4-BE49-F238E27FC236}">
                    <a16:creationId xmlns:a16="http://schemas.microsoft.com/office/drawing/2014/main" id="{973E93B0-76FE-EE72-34A5-E414F941958E}"/>
                  </a:ext>
                </a:extLst>
              </p:cNvPr>
              <p:cNvSpPr/>
              <p:nvPr/>
            </p:nvSpPr>
            <p:spPr>
              <a:xfrm>
                <a:off x="15941925" y="1770099"/>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grpSp>
          <p:nvGrpSpPr>
            <p:cNvPr id="10" name="Group 9">
              <a:extLst>
                <a:ext uri="{FF2B5EF4-FFF2-40B4-BE49-F238E27FC236}">
                  <a16:creationId xmlns:a16="http://schemas.microsoft.com/office/drawing/2014/main" id="{C697B0BD-3E8D-AF3B-7086-B4D9466F1334}"/>
                </a:ext>
              </a:extLst>
            </p:cNvPr>
            <p:cNvGrpSpPr>
              <a:grpSpLocks noChangeAspect="1"/>
            </p:cNvGrpSpPr>
            <p:nvPr/>
          </p:nvGrpSpPr>
          <p:grpSpPr>
            <a:xfrm>
              <a:off x="7431285" y="6644553"/>
              <a:ext cx="1097280" cy="182880"/>
              <a:chOff x="16809169" y="1763097"/>
              <a:chExt cx="681978" cy="113663"/>
            </a:xfrm>
          </p:grpSpPr>
          <p:sp>
            <p:nvSpPr>
              <p:cNvPr id="21" name="Rectangle 148">
                <a:extLst>
                  <a:ext uri="{FF2B5EF4-FFF2-40B4-BE49-F238E27FC236}">
                    <a16:creationId xmlns:a16="http://schemas.microsoft.com/office/drawing/2014/main" id="{BEB281EF-AD3C-C16A-2EFF-1CEA4277CC0F}"/>
                  </a:ext>
                </a:extLst>
              </p:cNvPr>
              <p:cNvSpPr/>
              <p:nvPr/>
            </p:nvSpPr>
            <p:spPr>
              <a:xfrm>
                <a:off x="16809169"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2" name="Rectangle 149">
                <a:extLst>
                  <a:ext uri="{FF2B5EF4-FFF2-40B4-BE49-F238E27FC236}">
                    <a16:creationId xmlns:a16="http://schemas.microsoft.com/office/drawing/2014/main" id="{08FD0DE0-415A-452B-BC4F-5AE2C3F32F2B}"/>
                  </a:ext>
                </a:extLst>
              </p:cNvPr>
              <p:cNvSpPr/>
              <p:nvPr/>
            </p:nvSpPr>
            <p:spPr>
              <a:xfrm>
                <a:off x="16922832" y="1763097"/>
                <a:ext cx="113663" cy="11366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3" name="Rectangle 150">
                <a:extLst>
                  <a:ext uri="{FF2B5EF4-FFF2-40B4-BE49-F238E27FC236}">
                    <a16:creationId xmlns:a16="http://schemas.microsoft.com/office/drawing/2014/main" id="{C1AB439E-A47D-BC8D-C3DD-15E05B4F0665}"/>
                  </a:ext>
                </a:extLst>
              </p:cNvPr>
              <p:cNvSpPr/>
              <p:nvPr/>
            </p:nvSpPr>
            <p:spPr>
              <a:xfrm>
                <a:off x="17036495"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4" name="Rectangle 151">
                <a:extLst>
                  <a:ext uri="{FF2B5EF4-FFF2-40B4-BE49-F238E27FC236}">
                    <a16:creationId xmlns:a16="http://schemas.microsoft.com/office/drawing/2014/main" id="{2CD56A9D-A71D-76BC-079A-A9B786774095}"/>
                  </a:ext>
                </a:extLst>
              </p:cNvPr>
              <p:cNvSpPr/>
              <p:nvPr/>
            </p:nvSpPr>
            <p:spPr>
              <a:xfrm>
                <a:off x="17150158" y="1763097"/>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5" name="Rectangle 152">
                <a:extLst>
                  <a:ext uri="{FF2B5EF4-FFF2-40B4-BE49-F238E27FC236}">
                    <a16:creationId xmlns:a16="http://schemas.microsoft.com/office/drawing/2014/main" id="{9DBA350A-C52F-D0A8-D894-DBD4FBC16363}"/>
                  </a:ext>
                </a:extLst>
              </p:cNvPr>
              <p:cNvSpPr/>
              <p:nvPr/>
            </p:nvSpPr>
            <p:spPr>
              <a:xfrm>
                <a:off x="17263821" y="1763097"/>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26" name="Rectangle 153">
                <a:extLst>
                  <a:ext uri="{FF2B5EF4-FFF2-40B4-BE49-F238E27FC236}">
                    <a16:creationId xmlns:a16="http://schemas.microsoft.com/office/drawing/2014/main" id="{BD636785-1EBD-3193-7186-FB15AB05FB59}"/>
                  </a:ext>
                </a:extLst>
              </p:cNvPr>
              <p:cNvSpPr/>
              <p:nvPr/>
            </p:nvSpPr>
            <p:spPr>
              <a:xfrm>
                <a:off x="17377484" y="1763097"/>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3A5131-3D1A-47BE-5B08-F9939BC677CF}"/>
                    </a:ext>
                  </a:extLst>
                </p:cNvPr>
                <p:cNvSpPr txBox="1"/>
                <p:nvPr/>
              </p:nvSpPr>
              <p:spPr>
                <a:xfrm>
                  <a:off x="5977186" y="7033807"/>
                  <a:ext cx="2846597" cy="518925"/>
                </a:xfrm>
                <a:prstGeom prst="rect">
                  <a:avLst/>
                </a:prstGeom>
                <a:noFill/>
              </p:spPr>
              <p:txBody>
                <a:bodyPr wrap="square">
                  <a:spAutoFit/>
                </a:bodyPr>
                <a:lstStyle/>
                <a:p>
                  <a14:m>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77" name="TextBox 76">
                  <a:extLst>
                    <a:ext uri="{FF2B5EF4-FFF2-40B4-BE49-F238E27FC236}">
                      <a16:creationId xmlns:a16="http://schemas.microsoft.com/office/drawing/2014/main" id="{C4987988-7892-DAB2-72BE-35C62B682476}"/>
                    </a:ext>
                  </a:extLst>
                </p:cNvPr>
                <p:cNvSpPr txBox="1">
                  <a:spLocks noRot="1" noChangeAspect="1" noMove="1" noResize="1" noEditPoints="1" noAdjustHandles="1" noChangeArrowheads="1" noChangeShapeType="1" noTextEdit="1"/>
                </p:cNvSpPr>
                <p:nvPr/>
              </p:nvSpPr>
              <p:spPr>
                <a:xfrm>
                  <a:off x="5977186" y="7033807"/>
                  <a:ext cx="2846597" cy="518925"/>
                </a:xfrm>
                <a:prstGeom prst="rect">
                  <a:avLst/>
                </a:prstGeom>
                <a:blipFill>
                  <a:blip r:embed="rId3"/>
                  <a:stretch>
                    <a:fillRect b="-952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F224D7EF-B5E8-7DB4-4FBB-80F94DBFE989}"/>
                </a:ext>
              </a:extLst>
            </p:cNvPr>
            <p:cNvSpPr/>
            <p:nvPr/>
          </p:nvSpPr>
          <p:spPr>
            <a:xfrm>
              <a:off x="9164436" y="5055380"/>
              <a:ext cx="1272141"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bg2">
                      <a:lumMod val="10000"/>
                    </a:schemeClr>
                  </a:solidFill>
                  <a:latin typeface="Arial" panose="020B0604020202020204" pitchFamily="34" charset="0"/>
                  <a:cs typeface="Arial" panose="020B0604020202020204" pitchFamily="34" charset="0"/>
                </a:rPr>
                <a:t>A</a:t>
              </a:r>
              <a:r>
                <a:rPr lang="en-US" altLang="zh-CN" sz="1600" dirty="0">
                  <a:solidFill>
                    <a:schemeClr val="bg2">
                      <a:lumMod val="10000"/>
                    </a:schemeClr>
                  </a:solidFill>
                  <a:latin typeface="Arial" panose="020B0604020202020204" pitchFamily="34" charset="0"/>
                  <a:cs typeface="Arial" panose="020B0604020202020204" pitchFamily="34" charset="0"/>
                </a:rPr>
                <a:t>GG</a:t>
              </a:r>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3" name="Straight Arrow Connector 12">
              <a:extLst>
                <a:ext uri="{FF2B5EF4-FFF2-40B4-BE49-F238E27FC236}">
                  <a16:creationId xmlns:a16="http://schemas.microsoft.com/office/drawing/2014/main" id="{BA1CA9B0-93B0-EB82-82C1-9C4C23C2EEC5}"/>
                </a:ext>
              </a:extLst>
            </p:cNvPr>
            <p:cNvCxnSpPr>
              <a:cxnSpLocks/>
            </p:cNvCxnSpPr>
            <p:nvPr/>
          </p:nvCxnSpPr>
          <p:spPr>
            <a:xfrm>
              <a:off x="8641314" y="3685910"/>
              <a:ext cx="658854" cy="1347755"/>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AA193EC-7224-19D0-1699-1AF39EB73760}"/>
                </a:ext>
              </a:extLst>
            </p:cNvPr>
            <p:cNvCxnSpPr>
              <a:cxnSpLocks/>
            </p:cNvCxnSpPr>
            <p:nvPr/>
          </p:nvCxnSpPr>
          <p:spPr>
            <a:xfrm>
              <a:off x="10463276" y="5307609"/>
              <a:ext cx="487444"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A8EF9AB-1148-339F-5A93-8B56D96C261C}"/>
                    </a:ext>
                  </a:extLst>
                </p:cNvPr>
                <p:cNvSpPr txBox="1"/>
                <p:nvPr/>
              </p:nvSpPr>
              <p:spPr>
                <a:xfrm>
                  <a:off x="9663393" y="5684798"/>
                  <a:ext cx="4231964" cy="1009187"/>
                </a:xfrm>
                <a:prstGeom prst="rect">
                  <a:avLst/>
                </a:prstGeom>
                <a:noFill/>
              </p:spPr>
              <p:txBody>
                <a:bodyPr wrap="square">
                  <a:spAutoFit/>
                </a:bodyPr>
                <a:lstStyle/>
                <a:p>
                  <a14:m>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r>
                            <a:rPr lang="en-US" altLang="zh-CN" sz="2400" b="1" i="0" dirty="0" smtClean="0">
                              <a:solidFill>
                                <a:srgbClr val="FF2600"/>
                              </a:solidFill>
                              <a:latin typeface="Cambria Math" panose="02040503050406030204" pitchFamily="18" charset="0"/>
                              <a:cs typeface="Arial" panose="020B0604020202020204" pitchFamily="34" charset="0"/>
                            </a:rPr>
                            <m:t>𝐡</m:t>
                          </m:r>
                        </m:e>
                        <m:sub>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𝑖</m:t>
                          </m:r>
                          <m:r>
                            <a:rPr lang="en-US" altLang="zh-CN" sz="2400" b="0" i="1" dirty="0" smtClean="0">
                              <a:solidFill>
                                <a:srgbClr val="FF2600"/>
                              </a:solidFill>
                              <a:latin typeface="Cambria Math" panose="02040503050406030204" pitchFamily="18" charset="0"/>
                              <a:cs typeface="Arial" panose="020B0604020202020204" pitchFamily="34" charset="0"/>
                            </a:rPr>
                            <m:t>;</m:t>
                          </m:r>
                          <m:r>
                            <a:rPr lang="en-US" altLang="zh-CN" sz="2400" b="0" i="1" dirty="0" smtClean="0">
                              <a:solidFill>
                                <a:srgbClr val="FF2600"/>
                              </a:solidFill>
                              <a:latin typeface="Cambria Math" panose="02040503050406030204" pitchFamily="18" charset="0"/>
                              <a:cs typeface="Arial" panose="020B0604020202020204" pitchFamily="34" charset="0"/>
                            </a:rPr>
                            <m:t>𝑗</m:t>
                          </m:r>
                          <m:r>
                            <a:rPr lang="en-US" altLang="zh-CN" sz="2400" b="0" i="1" dirty="0" smtClean="0">
                              <a:solidFill>
                                <a:srgbClr val="FF2600"/>
                              </a:solidFill>
                              <a:latin typeface="Cambria Math" panose="02040503050406030204" pitchFamily="18" charset="0"/>
                              <a:cs typeface="Arial" panose="020B0604020202020204" pitchFamily="34" charset="0"/>
                            </a:rPr>
                            <m:t>)</m:t>
                          </m:r>
                        </m:sub>
                      </m:sSub>
                    </m:oMath>
                  </a14:m>
                  <a:r>
                    <a:rPr lang="en-US" altLang="zh-CN" sz="2400" dirty="0">
                      <a:solidFill>
                        <a:schemeClr val="bg2">
                          <a:lumMod val="10000"/>
                        </a:schemeClr>
                      </a:solidFill>
                      <a:latin typeface="Arial" panose="020B0604020202020204" pitchFamily="34" charset="0"/>
                      <a:cs typeface="Arial" panose="020B0604020202020204" pitchFamily="34" charset="0"/>
                    </a:rPr>
                    <a:t>:</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Environment-replaced</a:t>
                  </a:r>
                  <a:r>
                    <a:rPr lang="zh-CN" altLang="en-US" sz="2400" dirty="0">
                      <a:solidFill>
                        <a:schemeClr val="bg2">
                          <a:lumMod val="10000"/>
                        </a:schemeClr>
                      </a:solidFill>
                      <a:latin typeface="Arial" panose="020B0604020202020204" pitchFamily="34" charset="0"/>
                      <a:cs typeface="Arial" panose="020B0604020202020204" pitchFamily="34" charset="0"/>
                    </a:rPr>
                    <a:t> </a:t>
                  </a:r>
                  <a:r>
                    <a:rPr lang="en-US" altLang="zh-CN" sz="2400" dirty="0">
                      <a:solidFill>
                        <a:schemeClr val="bg2">
                          <a:lumMod val="10000"/>
                        </a:schemeClr>
                      </a:solidFill>
                      <a:latin typeface="Arial" panose="020B0604020202020204" pitchFamily="34" charset="0"/>
                      <a:cs typeface="Arial" panose="020B0604020202020204" pitchFamily="34" charset="0"/>
                    </a:rPr>
                    <a:t>example</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𝑖</m:t>
                          </m:r>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𝑗</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b>
                      </m:sSub>
                      <m:r>
                        <a:rPr lang="en-US" altLang="zh-CN" sz="2400" i="1" dirty="0">
                          <a:solidFill>
                            <a:schemeClr val="bg2">
                              <a:lumMod val="10000"/>
                            </a:schemeClr>
                          </a:solidFill>
                          <a:latin typeface="Cambria Math" panose="02040503050406030204" pitchFamily="18" charset="0"/>
                          <a:cs typeface="Arial" panose="020B0604020202020204" pitchFamily="34"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400" dirty="0">
                          <a:solidFill>
                            <a:schemeClr val="bg2">
                              <a:lumMod val="10000"/>
                            </a:schemeClr>
                          </a:solidFill>
                          <a:latin typeface="Cambria Math" panose="02040503050406030204" pitchFamily="18" charset="0"/>
                        </a:rPr>
                        <m:t>∪</m:t>
                      </m:r>
                      <m:sSubSup>
                        <m:sSubSup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𝑒</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sz="2400" dirty="0">
                    <a:solidFill>
                      <a:schemeClr val="bg2">
                        <a:lumMod val="10000"/>
                      </a:schemeClr>
                    </a:solidFill>
                  </a:endParaRPr>
                </a:p>
              </p:txBody>
            </p:sp>
          </mc:Choice>
          <mc:Fallback xmlns="">
            <p:sp>
              <p:nvSpPr>
                <p:cNvPr id="109" name="TextBox 108">
                  <a:extLst>
                    <a:ext uri="{FF2B5EF4-FFF2-40B4-BE49-F238E27FC236}">
                      <a16:creationId xmlns:a16="http://schemas.microsoft.com/office/drawing/2014/main" id="{679D5CB4-3B08-F53A-CB8A-9CB9DBA71BD3}"/>
                    </a:ext>
                  </a:extLst>
                </p:cNvPr>
                <p:cNvSpPr txBox="1">
                  <a:spLocks noRot="1" noChangeAspect="1" noMove="1" noResize="1" noEditPoints="1" noAdjustHandles="1" noChangeArrowheads="1" noChangeShapeType="1" noTextEdit="1"/>
                </p:cNvSpPr>
                <p:nvPr/>
              </p:nvSpPr>
              <p:spPr>
                <a:xfrm>
                  <a:off x="9663393" y="5684798"/>
                  <a:ext cx="4231964" cy="1009187"/>
                </a:xfrm>
                <a:prstGeom prst="rect">
                  <a:avLst/>
                </a:prstGeom>
                <a:blipFill>
                  <a:blip r:embed="rId4"/>
                  <a:stretch>
                    <a:fillRect l="-2096" t="-4938" b="-49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6BC55B-DBA5-62D2-6420-CD6B430F1893}"/>
                    </a:ext>
                  </a:extLst>
                </p:cNvPr>
                <p:cNvSpPr txBox="1"/>
                <p:nvPr/>
              </p:nvSpPr>
              <p:spPr>
                <a:xfrm>
                  <a:off x="2885232" y="7076088"/>
                  <a:ext cx="1967538" cy="491417"/>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𝑗</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10" name="TextBox 109">
                  <a:extLst>
                    <a:ext uri="{FF2B5EF4-FFF2-40B4-BE49-F238E27FC236}">
                      <a16:creationId xmlns:a16="http://schemas.microsoft.com/office/drawing/2014/main" id="{64ABF95D-00EA-2C87-56BD-92DC74131F55}"/>
                    </a:ext>
                  </a:extLst>
                </p:cNvPr>
                <p:cNvSpPr txBox="1">
                  <a:spLocks noRot="1" noChangeAspect="1" noMove="1" noResize="1" noEditPoints="1" noAdjustHandles="1" noChangeArrowheads="1" noChangeShapeType="1" noTextEdit="1"/>
                </p:cNvSpPr>
                <p:nvPr/>
              </p:nvSpPr>
              <p:spPr>
                <a:xfrm>
                  <a:off x="2885232" y="7076088"/>
                  <a:ext cx="1967538" cy="491417"/>
                </a:xfrm>
                <a:prstGeom prst="rect">
                  <a:avLst/>
                </a:prstGeom>
                <a:blipFill>
                  <a:blip r:embed="rId5"/>
                  <a:stretch>
                    <a:fillRect t="-10256" b="-2051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7A1AB195-F88F-9E35-DE98-C7904ADAD4E2}"/>
                </a:ext>
              </a:extLst>
            </p:cNvPr>
            <p:cNvCxnSpPr>
              <a:cxnSpLocks/>
            </p:cNvCxnSpPr>
            <p:nvPr/>
          </p:nvCxnSpPr>
          <p:spPr>
            <a:xfrm flipV="1">
              <a:off x="4589403" y="7304543"/>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C8DF70-2522-2E0F-5CC6-2215AD8187AF}"/>
                </a:ext>
              </a:extLst>
            </p:cNvPr>
            <p:cNvCxnSpPr>
              <a:cxnSpLocks/>
            </p:cNvCxnSpPr>
            <p:nvPr/>
          </p:nvCxnSpPr>
          <p:spPr>
            <a:xfrm flipV="1">
              <a:off x="5492729" y="7304301"/>
              <a:ext cx="41204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E868E69-E7E2-98B2-F4DF-129F6947A597}"/>
                </a:ext>
              </a:extLst>
            </p:cNvPr>
            <p:cNvSpPr txBox="1"/>
            <p:nvPr/>
          </p:nvSpPr>
          <p:spPr>
            <a:xfrm>
              <a:off x="5005281" y="7014150"/>
              <a:ext cx="574004"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cxnSp>
          <p:nvCxnSpPr>
            <p:cNvPr id="20" name="Straight Arrow Connector 19">
              <a:extLst>
                <a:ext uri="{FF2B5EF4-FFF2-40B4-BE49-F238E27FC236}">
                  <a16:creationId xmlns:a16="http://schemas.microsoft.com/office/drawing/2014/main" id="{B31E57A1-13CD-85DD-0EEF-C6DE880D73E9}"/>
                </a:ext>
              </a:extLst>
            </p:cNvPr>
            <p:cNvCxnSpPr>
              <a:cxnSpLocks/>
            </p:cNvCxnSpPr>
            <p:nvPr/>
          </p:nvCxnSpPr>
          <p:spPr>
            <a:xfrm flipV="1">
              <a:off x="8659554" y="5581553"/>
              <a:ext cx="673364" cy="1145769"/>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E13D5F2-94B5-4F99-F08B-5F10F3738283}"/>
              </a:ext>
            </a:extLst>
          </p:cNvPr>
          <p:cNvGrpSpPr/>
          <p:nvPr/>
        </p:nvGrpSpPr>
        <p:grpSpPr>
          <a:xfrm>
            <a:off x="161361" y="1980476"/>
            <a:ext cx="15815365" cy="3525284"/>
            <a:chOff x="-275596" y="2774454"/>
            <a:chExt cx="15815365" cy="3525284"/>
          </a:xfrm>
        </p:grpSpPr>
        <p:grpSp>
          <p:nvGrpSpPr>
            <p:cNvPr id="34" name="Group 33">
              <a:extLst>
                <a:ext uri="{FF2B5EF4-FFF2-40B4-BE49-F238E27FC236}">
                  <a16:creationId xmlns:a16="http://schemas.microsoft.com/office/drawing/2014/main" id="{A8E1239B-F084-6D3A-997F-02B24C1A68EB}"/>
                </a:ext>
              </a:extLst>
            </p:cNvPr>
            <p:cNvGrpSpPr/>
            <p:nvPr/>
          </p:nvGrpSpPr>
          <p:grpSpPr>
            <a:xfrm>
              <a:off x="4195003" y="4857698"/>
              <a:ext cx="1097280" cy="915406"/>
              <a:chOff x="4608434" y="2864031"/>
              <a:chExt cx="1097280" cy="915406"/>
            </a:xfrm>
          </p:grpSpPr>
          <p:grpSp>
            <p:nvGrpSpPr>
              <p:cNvPr id="1046" name="Group 1045">
                <a:extLst>
                  <a:ext uri="{FF2B5EF4-FFF2-40B4-BE49-F238E27FC236}">
                    <a16:creationId xmlns:a16="http://schemas.microsoft.com/office/drawing/2014/main" id="{7F5959CF-407C-456A-65A7-CF9AC97A36E0}"/>
                  </a:ext>
                </a:extLst>
              </p:cNvPr>
              <p:cNvGrpSpPr>
                <a:grpSpLocks noChangeAspect="1"/>
              </p:cNvGrpSpPr>
              <p:nvPr/>
            </p:nvGrpSpPr>
            <p:grpSpPr>
              <a:xfrm>
                <a:off x="4608434" y="2864031"/>
                <a:ext cx="1097280" cy="915406"/>
                <a:chOff x="2443457" y="1577463"/>
                <a:chExt cx="681978" cy="568940"/>
              </a:xfrm>
            </p:grpSpPr>
            <p:sp>
              <p:nvSpPr>
                <p:cNvPr id="1050" name="Rectangle 1049">
                  <a:extLst>
                    <a:ext uri="{FF2B5EF4-FFF2-40B4-BE49-F238E27FC236}">
                      <a16:creationId xmlns:a16="http://schemas.microsoft.com/office/drawing/2014/main" id="{D9CD1BA9-4371-2445-8CF6-2E1BC8F19537}"/>
                    </a:ext>
                  </a:extLst>
                </p:cNvPr>
                <p:cNvSpPr/>
                <p:nvPr/>
              </p:nvSpPr>
              <p:spPr>
                <a:xfrm>
                  <a:off x="2443457" y="1577463"/>
                  <a:ext cx="113663" cy="113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0" name="Rectangle 1059">
                  <a:extLst>
                    <a:ext uri="{FF2B5EF4-FFF2-40B4-BE49-F238E27FC236}">
                      <a16:creationId xmlns:a16="http://schemas.microsoft.com/office/drawing/2014/main" id="{D5F736C6-ACD2-9C68-80B4-F95D4F74738C}"/>
                    </a:ext>
                  </a:extLst>
                </p:cNvPr>
                <p:cNvSpPr/>
                <p:nvPr/>
              </p:nvSpPr>
              <p:spPr>
                <a:xfrm>
                  <a:off x="2557120" y="1577463"/>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1" name="Rectangle 1060">
                  <a:extLst>
                    <a:ext uri="{FF2B5EF4-FFF2-40B4-BE49-F238E27FC236}">
                      <a16:creationId xmlns:a16="http://schemas.microsoft.com/office/drawing/2014/main" id="{0D36F95E-7C6C-C032-F9ED-E56EFDC4A821}"/>
                    </a:ext>
                  </a:extLst>
                </p:cNvPr>
                <p:cNvSpPr/>
                <p:nvPr/>
              </p:nvSpPr>
              <p:spPr>
                <a:xfrm>
                  <a:off x="2670783" y="1577463"/>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2" name="Rectangle 1061">
                  <a:extLst>
                    <a:ext uri="{FF2B5EF4-FFF2-40B4-BE49-F238E27FC236}">
                      <a16:creationId xmlns:a16="http://schemas.microsoft.com/office/drawing/2014/main" id="{B035ED8E-8ED3-0C4D-FF22-ED82A91D0E4C}"/>
                    </a:ext>
                  </a:extLst>
                </p:cNvPr>
                <p:cNvSpPr/>
                <p:nvPr/>
              </p:nvSpPr>
              <p:spPr>
                <a:xfrm>
                  <a:off x="2784446" y="1577463"/>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3" name="Rectangle 1062">
                  <a:extLst>
                    <a:ext uri="{FF2B5EF4-FFF2-40B4-BE49-F238E27FC236}">
                      <a16:creationId xmlns:a16="http://schemas.microsoft.com/office/drawing/2014/main" id="{6C017F53-F156-DE07-83CD-F10030417D51}"/>
                    </a:ext>
                  </a:extLst>
                </p:cNvPr>
                <p:cNvSpPr/>
                <p:nvPr/>
              </p:nvSpPr>
              <p:spPr>
                <a:xfrm>
                  <a:off x="2898109" y="1577463"/>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5" name="Rectangle 1064">
                  <a:extLst>
                    <a:ext uri="{FF2B5EF4-FFF2-40B4-BE49-F238E27FC236}">
                      <a16:creationId xmlns:a16="http://schemas.microsoft.com/office/drawing/2014/main" id="{4D6EA0FB-E6CB-E5A9-89DF-E974551E0F36}"/>
                    </a:ext>
                  </a:extLst>
                </p:cNvPr>
                <p:cNvSpPr/>
                <p:nvPr/>
              </p:nvSpPr>
              <p:spPr>
                <a:xfrm>
                  <a:off x="3011772" y="1577463"/>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6" name="Rectangle 1065">
                  <a:extLst>
                    <a:ext uri="{FF2B5EF4-FFF2-40B4-BE49-F238E27FC236}">
                      <a16:creationId xmlns:a16="http://schemas.microsoft.com/office/drawing/2014/main" id="{87EC20BF-5539-8AE4-191E-E00BE782FB7F}"/>
                    </a:ext>
                  </a:extLst>
                </p:cNvPr>
                <p:cNvSpPr/>
                <p:nvPr/>
              </p:nvSpPr>
              <p:spPr>
                <a:xfrm>
                  <a:off x="2443457"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67" name="Rectangle 1066">
                  <a:extLst>
                    <a:ext uri="{FF2B5EF4-FFF2-40B4-BE49-F238E27FC236}">
                      <a16:creationId xmlns:a16="http://schemas.microsoft.com/office/drawing/2014/main" id="{38157C6A-4563-ADE7-307D-4D23FDDD9B3E}"/>
                    </a:ext>
                  </a:extLst>
                </p:cNvPr>
                <p:cNvSpPr/>
                <p:nvPr/>
              </p:nvSpPr>
              <p:spPr>
                <a:xfrm>
                  <a:off x="2557120" y="1748991"/>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69" name="Rectangle 1068">
                  <a:extLst>
                    <a:ext uri="{FF2B5EF4-FFF2-40B4-BE49-F238E27FC236}">
                      <a16:creationId xmlns:a16="http://schemas.microsoft.com/office/drawing/2014/main" id="{1F315800-8197-3F7E-1865-136F3AE1DB73}"/>
                    </a:ext>
                  </a:extLst>
                </p:cNvPr>
                <p:cNvSpPr/>
                <p:nvPr/>
              </p:nvSpPr>
              <p:spPr>
                <a:xfrm>
                  <a:off x="2670783"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1" name="Rectangle 1070">
                  <a:extLst>
                    <a:ext uri="{FF2B5EF4-FFF2-40B4-BE49-F238E27FC236}">
                      <a16:creationId xmlns:a16="http://schemas.microsoft.com/office/drawing/2014/main" id="{C0DE39E1-9BCD-9574-4995-609B4B2EF854}"/>
                    </a:ext>
                  </a:extLst>
                </p:cNvPr>
                <p:cNvSpPr/>
                <p:nvPr/>
              </p:nvSpPr>
              <p:spPr>
                <a:xfrm>
                  <a:off x="2784446" y="1748991"/>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75" name="Rectangle 1074">
                  <a:extLst>
                    <a:ext uri="{FF2B5EF4-FFF2-40B4-BE49-F238E27FC236}">
                      <a16:creationId xmlns:a16="http://schemas.microsoft.com/office/drawing/2014/main" id="{41304529-7742-06E8-CE91-6EE8A4188335}"/>
                    </a:ext>
                  </a:extLst>
                </p:cNvPr>
                <p:cNvSpPr/>
                <p:nvPr/>
              </p:nvSpPr>
              <p:spPr>
                <a:xfrm>
                  <a:off x="2898109" y="1748991"/>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7" name="Rectangle 1076">
                  <a:extLst>
                    <a:ext uri="{FF2B5EF4-FFF2-40B4-BE49-F238E27FC236}">
                      <a16:creationId xmlns:a16="http://schemas.microsoft.com/office/drawing/2014/main" id="{654243D7-5AB2-90EA-5576-5359FEDDC79D}"/>
                    </a:ext>
                  </a:extLst>
                </p:cNvPr>
                <p:cNvSpPr/>
                <p:nvPr/>
              </p:nvSpPr>
              <p:spPr>
                <a:xfrm>
                  <a:off x="3011772" y="1748991"/>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79" name="Rectangle 1078">
                  <a:extLst>
                    <a:ext uri="{FF2B5EF4-FFF2-40B4-BE49-F238E27FC236}">
                      <a16:creationId xmlns:a16="http://schemas.microsoft.com/office/drawing/2014/main" id="{45544616-CB56-EC4B-BB33-72B5296D15F8}"/>
                    </a:ext>
                  </a:extLst>
                </p:cNvPr>
                <p:cNvSpPr/>
                <p:nvPr/>
              </p:nvSpPr>
              <p:spPr>
                <a:xfrm>
                  <a:off x="2443457"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0" name="Rectangle 1079">
                  <a:extLst>
                    <a:ext uri="{FF2B5EF4-FFF2-40B4-BE49-F238E27FC236}">
                      <a16:creationId xmlns:a16="http://schemas.microsoft.com/office/drawing/2014/main" id="{32B6C333-7C46-7DEC-0CA8-56DACD0B50EE}"/>
                    </a:ext>
                  </a:extLst>
                </p:cNvPr>
                <p:cNvSpPr/>
                <p:nvPr/>
              </p:nvSpPr>
              <p:spPr>
                <a:xfrm>
                  <a:off x="2557120" y="2032740"/>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1" name="Rectangle 1080">
                  <a:extLst>
                    <a:ext uri="{FF2B5EF4-FFF2-40B4-BE49-F238E27FC236}">
                      <a16:creationId xmlns:a16="http://schemas.microsoft.com/office/drawing/2014/main" id="{0A8FEB01-53B8-08DC-578C-9EF202895EB7}"/>
                    </a:ext>
                  </a:extLst>
                </p:cNvPr>
                <p:cNvSpPr/>
                <p:nvPr/>
              </p:nvSpPr>
              <p:spPr>
                <a:xfrm>
                  <a:off x="2670783"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5" name="Rectangle 1084">
                  <a:extLst>
                    <a:ext uri="{FF2B5EF4-FFF2-40B4-BE49-F238E27FC236}">
                      <a16:creationId xmlns:a16="http://schemas.microsoft.com/office/drawing/2014/main" id="{C3ACF30B-A371-C403-61C4-E8952F54310E}"/>
                    </a:ext>
                  </a:extLst>
                </p:cNvPr>
                <p:cNvSpPr/>
                <p:nvPr/>
              </p:nvSpPr>
              <p:spPr>
                <a:xfrm>
                  <a:off x="2784446" y="2032740"/>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87" name="Rectangle 1086">
                  <a:extLst>
                    <a:ext uri="{FF2B5EF4-FFF2-40B4-BE49-F238E27FC236}">
                      <a16:creationId xmlns:a16="http://schemas.microsoft.com/office/drawing/2014/main" id="{BD167404-878E-43F3-56DA-7B4D251D471C}"/>
                    </a:ext>
                  </a:extLst>
                </p:cNvPr>
                <p:cNvSpPr/>
                <p:nvPr/>
              </p:nvSpPr>
              <p:spPr>
                <a:xfrm>
                  <a:off x="2898109" y="2032740"/>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88" name="Rectangle 1087">
                  <a:extLst>
                    <a:ext uri="{FF2B5EF4-FFF2-40B4-BE49-F238E27FC236}">
                      <a16:creationId xmlns:a16="http://schemas.microsoft.com/office/drawing/2014/main" id="{EF7AD15B-6BE4-B05F-EBC1-5A36AFC98C03}"/>
                    </a:ext>
                  </a:extLst>
                </p:cNvPr>
                <p:cNvSpPr/>
                <p:nvPr/>
              </p:nvSpPr>
              <p:spPr>
                <a:xfrm>
                  <a:off x="3011772" y="2032740"/>
                  <a:ext cx="113663" cy="11366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49" name="TextBox 1048">
                <a:extLst>
                  <a:ext uri="{FF2B5EF4-FFF2-40B4-BE49-F238E27FC236}">
                    <a16:creationId xmlns:a16="http://schemas.microsoft.com/office/drawing/2014/main" id="{6A18047D-745C-E812-8563-E55608D72804}"/>
                  </a:ext>
                </a:extLst>
              </p:cNvPr>
              <p:cNvSpPr txBox="1"/>
              <p:nvPr/>
            </p:nvSpPr>
            <p:spPr>
              <a:xfrm>
                <a:off x="4921651" y="3156323"/>
                <a:ext cx="510003" cy="461665"/>
              </a:xfrm>
              <a:prstGeom prst="rect">
                <a:avLst/>
              </a:prstGeom>
              <a:noFill/>
            </p:spPr>
            <p:txBody>
              <a:bodyPr wrap="square">
                <a:spAutoFit/>
              </a:bodyPr>
              <a:lstStyle/>
              <a:p>
                <a:r>
                  <a:rPr lang="en-US" altLang="zh-CN" sz="2400" dirty="0">
                    <a:solidFill>
                      <a:schemeClr val="bg2">
                        <a:lumMod val="10000"/>
                      </a:schemeClr>
                    </a:solidFill>
                    <a:latin typeface="Arial" panose="020B0604020202020204" pitchFamily="34" charset="0"/>
                    <a:cs typeface="Arial" panose="020B0604020202020204" pitchFamily="34" charset="0"/>
                  </a:rPr>
                  <a:t>…</a:t>
                </a:r>
                <a:endParaRPr lang="en-US" sz="2400" dirty="0">
                  <a:solidFill>
                    <a:schemeClr val="bg2">
                      <a:lumMod val="10000"/>
                    </a:schemeClr>
                  </a:solidFill>
                </a:endParaRPr>
              </a:p>
            </p:txBody>
          </p:sp>
        </p:grpSp>
        <p:sp>
          <p:nvSpPr>
            <p:cNvPr id="35" name="Rounded Rectangle 34">
              <a:extLst>
                <a:ext uri="{FF2B5EF4-FFF2-40B4-BE49-F238E27FC236}">
                  <a16:creationId xmlns:a16="http://schemas.microsoft.com/office/drawing/2014/main" id="{56B45555-9A61-63AF-4FA0-EAE4E234EC20}"/>
                </a:ext>
              </a:extLst>
            </p:cNvPr>
            <p:cNvSpPr/>
            <p:nvPr/>
          </p:nvSpPr>
          <p:spPr>
            <a:xfrm>
              <a:off x="1668787" y="3146565"/>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sp>
          <p:nvSpPr>
            <p:cNvPr id="36" name="Rounded Rectangle 35">
              <a:extLst>
                <a:ext uri="{FF2B5EF4-FFF2-40B4-BE49-F238E27FC236}">
                  <a16:creationId xmlns:a16="http://schemas.microsoft.com/office/drawing/2014/main" id="{A3F75169-445A-CD6A-E7FB-26A3BBBC1C28}"/>
                </a:ext>
              </a:extLst>
            </p:cNvPr>
            <p:cNvSpPr/>
            <p:nvPr/>
          </p:nvSpPr>
          <p:spPr>
            <a:xfrm>
              <a:off x="3054550" y="314085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1</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7" name="Group 36">
              <a:extLst>
                <a:ext uri="{FF2B5EF4-FFF2-40B4-BE49-F238E27FC236}">
                  <a16:creationId xmlns:a16="http://schemas.microsoft.com/office/drawing/2014/main" id="{271D3DCF-5582-D74A-EFBC-6435E8BD1521}"/>
                </a:ext>
              </a:extLst>
            </p:cNvPr>
            <p:cNvGrpSpPr/>
            <p:nvPr/>
          </p:nvGrpSpPr>
          <p:grpSpPr>
            <a:xfrm>
              <a:off x="4496427" y="2774454"/>
              <a:ext cx="400110" cy="1126221"/>
              <a:chOff x="7149861" y="3414798"/>
              <a:chExt cx="400110" cy="1126221"/>
            </a:xfrm>
          </p:grpSpPr>
          <p:grpSp>
            <p:nvGrpSpPr>
              <p:cNvPr id="1038" name="Group 1037">
                <a:extLst>
                  <a:ext uri="{FF2B5EF4-FFF2-40B4-BE49-F238E27FC236}">
                    <a16:creationId xmlns:a16="http://schemas.microsoft.com/office/drawing/2014/main" id="{0729CCF1-8D88-6759-C446-3EA10DFB4174}"/>
                  </a:ext>
                </a:extLst>
              </p:cNvPr>
              <p:cNvGrpSpPr>
                <a:grpSpLocks noChangeAspect="1"/>
              </p:cNvGrpSpPr>
              <p:nvPr/>
            </p:nvGrpSpPr>
            <p:grpSpPr>
              <a:xfrm>
                <a:off x="7309574" y="3414798"/>
                <a:ext cx="182880" cy="1126221"/>
                <a:chOff x="2857113" y="656513"/>
                <a:chExt cx="113669" cy="700002"/>
              </a:xfrm>
            </p:grpSpPr>
            <p:sp>
              <p:nvSpPr>
                <p:cNvPr id="1040" name="Rectangle 1039">
                  <a:extLst>
                    <a:ext uri="{FF2B5EF4-FFF2-40B4-BE49-F238E27FC236}">
                      <a16:creationId xmlns:a16="http://schemas.microsoft.com/office/drawing/2014/main" id="{B1839B32-67A4-9E92-2E36-6EF406F0324B}"/>
                    </a:ext>
                  </a:extLst>
                </p:cNvPr>
                <p:cNvSpPr/>
                <p:nvPr/>
              </p:nvSpPr>
              <p:spPr>
                <a:xfrm>
                  <a:off x="2857119" y="656513"/>
                  <a:ext cx="113663" cy="113663"/>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1" name="Rectangle 1040">
                  <a:extLst>
                    <a:ext uri="{FF2B5EF4-FFF2-40B4-BE49-F238E27FC236}">
                      <a16:creationId xmlns:a16="http://schemas.microsoft.com/office/drawing/2014/main" id="{DCB9D635-3594-7B13-6B1C-4F2ED465D54D}"/>
                    </a:ext>
                  </a:extLst>
                </p:cNvPr>
                <p:cNvSpPr/>
                <p:nvPr/>
              </p:nvSpPr>
              <p:spPr>
                <a:xfrm>
                  <a:off x="2857119" y="770892"/>
                  <a:ext cx="113663" cy="113663"/>
                </a:xfrm>
                <a:prstGeom prst="rect">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2" name="Rectangle 1041">
                  <a:extLst>
                    <a:ext uri="{FF2B5EF4-FFF2-40B4-BE49-F238E27FC236}">
                      <a16:creationId xmlns:a16="http://schemas.microsoft.com/office/drawing/2014/main" id="{3AE01005-51BB-3374-5089-743D041B6DDB}"/>
                    </a:ext>
                  </a:extLst>
                </p:cNvPr>
                <p:cNvSpPr/>
                <p:nvPr/>
              </p:nvSpPr>
              <p:spPr>
                <a:xfrm>
                  <a:off x="2857114" y="889301"/>
                  <a:ext cx="113663" cy="113663"/>
                </a:xfrm>
                <a:prstGeom prst="rect">
                  <a:avLst/>
                </a:prstGeom>
                <a:solidFill>
                  <a:schemeClr val="tx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44" name="Rectangle 1043">
                  <a:extLst>
                    <a:ext uri="{FF2B5EF4-FFF2-40B4-BE49-F238E27FC236}">
                      <a16:creationId xmlns:a16="http://schemas.microsoft.com/office/drawing/2014/main" id="{7299F36B-2719-599D-E5DA-9B51ED0024E1}"/>
                    </a:ext>
                  </a:extLst>
                </p:cNvPr>
                <p:cNvSpPr/>
                <p:nvPr/>
              </p:nvSpPr>
              <p:spPr>
                <a:xfrm>
                  <a:off x="2857113" y="1242852"/>
                  <a:ext cx="113663" cy="113663"/>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39" name="TextBox 1038">
                <a:extLst>
                  <a:ext uri="{FF2B5EF4-FFF2-40B4-BE49-F238E27FC236}">
                    <a16:creationId xmlns:a16="http://schemas.microsoft.com/office/drawing/2014/main" id="{23A014D4-07D4-8FF6-6F7D-EDF96D9476E6}"/>
                  </a:ext>
                </a:extLst>
              </p:cNvPr>
              <p:cNvSpPr txBox="1"/>
              <p:nvPr/>
            </p:nvSpPr>
            <p:spPr>
              <a:xfrm rot="16200000">
                <a:off x="7094914" y="3926397"/>
                <a:ext cx="510003" cy="400110"/>
              </a:xfrm>
              <a:prstGeom prst="rect">
                <a:avLst/>
              </a:prstGeom>
              <a:noFill/>
            </p:spPr>
            <p:txBody>
              <a:bodyPr wrap="square">
                <a:spAutoFit/>
              </a:bodyPr>
              <a:lstStyle/>
              <a:p>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endParaRPr>
              </a:p>
            </p:txBody>
          </p:sp>
        </p:grpSp>
        <p:sp>
          <p:nvSpPr>
            <p:cNvPr id="38" name="Rounded Rectangle 37">
              <a:extLst>
                <a:ext uri="{FF2B5EF4-FFF2-40B4-BE49-F238E27FC236}">
                  <a16:creationId xmlns:a16="http://schemas.microsoft.com/office/drawing/2014/main" id="{477435C5-8401-3C26-F01B-8D17D74BFDEF}"/>
                </a:ext>
              </a:extLst>
            </p:cNvPr>
            <p:cNvSpPr/>
            <p:nvPr/>
          </p:nvSpPr>
          <p:spPr>
            <a:xfrm>
              <a:off x="1686631" y="5227181"/>
              <a:ext cx="1087530"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GNN</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grpSp>
          <p:nvGrpSpPr>
            <p:cNvPr id="39" name="Group 38">
              <a:extLst>
                <a:ext uri="{FF2B5EF4-FFF2-40B4-BE49-F238E27FC236}">
                  <a16:creationId xmlns:a16="http://schemas.microsoft.com/office/drawing/2014/main" id="{C4A8871D-5DCA-B1FC-DAAA-A83C9E72818B}"/>
                </a:ext>
              </a:extLst>
            </p:cNvPr>
            <p:cNvGrpSpPr>
              <a:grpSpLocks noChangeAspect="1"/>
            </p:cNvGrpSpPr>
            <p:nvPr/>
          </p:nvGrpSpPr>
          <p:grpSpPr>
            <a:xfrm>
              <a:off x="7505254" y="3144505"/>
              <a:ext cx="1097280" cy="182880"/>
              <a:chOff x="3986296" y="2664266"/>
              <a:chExt cx="681978" cy="113663"/>
            </a:xfrm>
          </p:grpSpPr>
          <p:sp>
            <p:nvSpPr>
              <p:cNvPr id="1032" name="Rectangle 148">
                <a:extLst>
                  <a:ext uri="{FF2B5EF4-FFF2-40B4-BE49-F238E27FC236}">
                    <a16:creationId xmlns:a16="http://schemas.microsoft.com/office/drawing/2014/main" id="{458D14BF-348E-1521-4515-3D8D2D8DB864}"/>
                  </a:ext>
                </a:extLst>
              </p:cNvPr>
              <p:cNvSpPr/>
              <p:nvPr/>
            </p:nvSpPr>
            <p:spPr>
              <a:xfrm>
                <a:off x="3986296"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3" name="Rectangle 149">
                <a:extLst>
                  <a:ext uri="{FF2B5EF4-FFF2-40B4-BE49-F238E27FC236}">
                    <a16:creationId xmlns:a16="http://schemas.microsoft.com/office/drawing/2014/main" id="{5C489C7B-E53B-8519-F344-54D52796086B}"/>
                  </a:ext>
                </a:extLst>
              </p:cNvPr>
              <p:cNvSpPr/>
              <p:nvPr/>
            </p:nvSpPr>
            <p:spPr>
              <a:xfrm>
                <a:off x="4099959"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4" name="Rectangle 150">
                <a:extLst>
                  <a:ext uri="{FF2B5EF4-FFF2-40B4-BE49-F238E27FC236}">
                    <a16:creationId xmlns:a16="http://schemas.microsoft.com/office/drawing/2014/main" id="{200633F0-F122-CBF2-7166-D2002C899680}"/>
                  </a:ext>
                </a:extLst>
              </p:cNvPr>
              <p:cNvSpPr/>
              <p:nvPr/>
            </p:nvSpPr>
            <p:spPr>
              <a:xfrm>
                <a:off x="4213622"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5" name="Rectangle 151">
                <a:extLst>
                  <a:ext uri="{FF2B5EF4-FFF2-40B4-BE49-F238E27FC236}">
                    <a16:creationId xmlns:a16="http://schemas.microsoft.com/office/drawing/2014/main" id="{72FD6ABC-9DA5-A120-3AC3-AE27754405EA}"/>
                  </a:ext>
                </a:extLst>
              </p:cNvPr>
              <p:cNvSpPr/>
              <p:nvPr/>
            </p:nvSpPr>
            <p:spPr>
              <a:xfrm>
                <a:off x="4327285" y="2664266"/>
                <a:ext cx="113663" cy="113663"/>
              </a:xfrm>
              <a:prstGeom prst="rect">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6" name="Rectangle 152">
                <a:extLst>
                  <a:ext uri="{FF2B5EF4-FFF2-40B4-BE49-F238E27FC236}">
                    <a16:creationId xmlns:a16="http://schemas.microsoft.com/office/drawing/2014/main" id="{053F6583-ECD7-872E-8842-0D6964E9451E}"/>
                  </a:ext>
                </a:extLst>
              </p:cNvPr>
              <p:cNvSpPr/>
              <p:nvPr/>
            </p:nvSpPr>
            <p:spPr>
              <a:xfrm>
                <a:off x="4440948" y="2664266"/>
                <a:ext cx="113663" cy="113663"/>
              </a:xfrm>
              <a:prstGeom prst="rect">
                <a:avLst/>
              </a:prstGeom>
              <a:solidFill>
                <a:schemeClr val="accent6">
                  <a:lumMod val="7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7" name="Rectangle 153">
                <a:extLst>
                  <a:ext uri="{FF2B5EF4-FFF2-40B4-BE49-F238E27FC236}">
                    <a16:creationId xmlns:a16="http://schemas.microsoft.com/office/drawing/2014/main" id="{4C22E403-E925-49DA-78A4-221F1A60B108}"/>
                  </a:ext>
                </a:extLst>
              </p:cNvPr>
              <p:cNvSpPr/>
              <p:nvPr/>
            </p:nvSpPr>
            <p:spPr>
              <a:xfrm>
                <a:off x="4554611" y="2664266"/>
                <a:ext cx="113663" cy="113663"/>
              </a:xfrm>
              <a:prstGeom prst="rect">
                <a:avLst/>
              </a:prstGeom>
              <a:solidFill>
                <a:schemeClr val="accent6">
                  <a:lumMod val="20000"/>
                  <a:lumOff val="8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DD5AFE5-4D45-5AEA-BFD3-5E9870FAA4FF}"/>
                    </a:ext>
                  </a:extLst>
                </p:cNvPr>
                <p:cNvSpPr txBox="1"/>
                <p:nvPr/>
              </p:nvSpPr>
              <p:spPr>
                <a:xfrm>
                  <a:off x="-275596" y="4572000"/>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Graph</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76" name="TextBox 75">
                  <a:extLst>
                    <a:ext uri="{FF2B5EF4-FFF2-40B4-BE49-F238E27FC236}">
                      <a16:creationId xmlns:a16="http://schemas.microsoft.com/office/drawing/2014/main" id="{4B50272C-1CE8-D441-6AB2-6EAF1D669DE5}"/>
                    </a:ext>
                  </a:extLst>
                </p:cNvPr>
                <p:cNvSpPr txBox="1">
                  <a:spLocks noRot="1" noChangeAspect="1" noMove="1" noResize="1" noEditPoints="1" noAdjustHandles="1" noChangeArrowheads="1" noChangeShapeType="1" noTextEdit="1"/>
                </p:cNvSpPr>
                <p:nvPr/>
              </p:nvSpPr>
              <p:spPr>
                <a:xfrm>
                  <a:off x="-275596" y="4572000"/>
                  <a:ext cx="1967538" cy="461665"/>
                </a:xfrm>
                <a:prstGeom prst="rect">
                  <a:avLst/>
                </a:prstGeom>
                <a:blipFill>
                  <a:blip r:embed="rId6"/>
                  <a:stretch>
                    <a:fillRect t="-10811" b="-270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BD484B7E-8003-381B-ABDE-96693306268D}"/>
                    </a:ext>
                  </a:extLst>
                </p:cNvPr>
                <p:cNvSpPr txBox="1"/>
                <p:nvPr/>
              </p:nvSpPr>
              <p:spPr>
                <a:xfrm>
                  <a:off x="10969867" y="2900979"/>
                  <a:ext cx="615494" cy="5624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CN" sz="2400" i="1" dirty="0" smtClean="0">
                                <a:solidFill>
                                  <a:schemeClr val="bg2">
                                    <a:lumMod val="10000"/>
                                  </a:schemeClr>
                                </a:solidFill>
                                <a:latin typeface="Cambria Math" panose="02040503050406030204" pitchFamily="18" charset="0"/>
                                <a:cs typeface="Arial" panose="020B0604020202020204" pitchFamily="34" charset="0"/>
                              </a:rPr>
                            </m:ctrlPr>
                          </m:sSubSupPr>
                          <m:e>
                            <m:acc>
                              <m:accPr>
                                <m:chr m:val="̂"/>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accPr>
                              <m:e>
                                <m:r>
                                  <a:rPr lang="en-US" altLang="zh-CN" sz="2400" i="1" dirty="0">
                                    <a:solidFill>
                                      <a:schemeClr val="bg2">
                                        <a:lumMod val="10000"/>
                                      </a:schemeClr>
                                    </a:solidFill>
                                    <a:latin typeface="Cambria Math" panose="02040503050406030204" pitchFamily="18" charset="0"/>
                                    <a:cs typeface="Arial" panose="020B0604020202020204" pitchFamily="34" charset="0"/>
                                  </a:rPr>
                                  <m:t>𝑦</m:t>
                                </m:r>
                              </m:e>
                            </m:acc>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400" i="1" dirty="0">
                                <a:solidFill>
                                  <a:schemeClr val="bg2">
                                    <a:lumMod val="10000"/>
                                  </a:schemeClr>
                                </a:solidFill>
                                <a:latin typeface="Cambria Math" panose="02040503050406030204" pitchFamily="18" charset="0"/>
                                <a:cs typeface="Arial" panose="020B0604020202020204" pitchFamily="34" charset="0"/>
                              </a:rPr>
                              <m:t>(</m:t>
                            </m:r>
                            <m:r>
                              <a:rPr lang="en-US" altLang="zh-CN" sz="2400" i="1" dirty="0">
                                <a:solidFill>
                                  <a:schemeClr val="bg2">
                                    <a:lumMod val="10000"/>
                                  </a:schemeClr>
                                </a:solidFill>
                                <a:latin typeface="Cambria Math" panose="02040503050406030204" pitchFamily="18" charset="0"/>
                                <a:cs typeface="Arial" panose="020B0604020202020204" pitchFamily="34" charset="0"/>
                              </a:rPr>
                              <m:t>𝑟</m:t>
                            </m:r>
                            <m:r>
                              <a:rPr lang="en-US" altLang="zh-CN" sz="24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sz="2400" dirty="0">
                    <a:solidFill>
                      <a:schemeClr val="bg2">
                        <a:lumMod val="10000"/>
                      </a:schemeClr>
                    </a:solidFill>
                  </a:endParaRPr>
                </a:p>
              </p:txBody>
            </p:sp>
          </mc:Choice>
          <mc:Fallback>
            <p:sp>
              <p:nvSpPr>
                <p:cNvPr id="41" name="TextBox 40">
                  <a:extLst>
                    <a:ext uri="{FF2B5EF4-FFF2-40B4-BE49-F238E27FC236}">
                      <a16:creationId xmlns:a16="http://schemas.microsoft.com/office/drawing/2014/main" id="{BD484B7E-8003-381B-ABDE-96693306268D}"/>
                    </a:ext>
                  </a:extLst>
                </p:cNvPr>
                <p:cNvSpPr txBox="1">
                  <a:spLocks noRot="1" noChangeAspect="1" noMove="1" noResize="1" noEditPoints="1" noAdjustHandles="1" noChangeArrowheads="1" noChangeShapeType="1" noTextEdit="1"/>
                </p:cNvSpPr>
                <p:nvPr/>
              </p:nvSpPr>
              <p:spPr>
                <a:xfrm>
                  <a:off x="10969867" y="2900979"/>
                  <a:ext cx="615494" cy="562462"/>
                </a:xfrm>
                <a:prstGeom prst="rect">
                  <a:avLst/>
                </a:prstGeom>
                <a:blipFill>
                  <a:blip r:embed="rId7"/>
                  <a:stretch>
                    <a:fillRect l="-2041" r="-12245" b="-4444"/>
                  </a:stretch>
                </a:blipFill>
              </p:spPr>
              <p:txBody>
                <a:bodyPr/>
                <a:lstStyle/>
                <a:p>
                  <a:r>
                    <a:rPr lang="en-US">
                      <a:noFill/>
                    </a:rPr>
                    <a:t> </a:t>
                  </a:r>
                </a:p>
              </p:txBody>
            </p:sp>
          </mc:Fallback>
        </mc:AlternateContent>
        <p:sp>
          <p:nvSpPr>
            <p:cNvPr id="42" name="Rounded Rectangle 41">
              <a:extLst>
                <a:ext uri="{FF2B5EF4-FFF2-40B4-BE49-F238E27FC236}">
                  <a16:creationId xmlns:a16="http://schemas.microsoft.com/office/drawing/2014/main" id="{E8EC14A2-C634-9A20-9D7F-F23E8C4DFFE7}"/>
                </a:ext>
              </a:extLst>
            </p:cNvPr>
            <p:cNvSpPr/>
            <p:nvPr/>
          </p:nvSpPr>
          <p:spPr>
            <a:xfrm>
              <a:off x="9164436" y="2975078"/>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43" name="Straight Arrow Connector 42">
              <a:extLst>
                <a:ext uri="{FF2B5EF4-FFF2-40B4-BE49-F238E27FC236}">
                  <a16:creationId xmlns:a16="http://schemas.microsoft.com/office/drawing/2014/main" id="{16CEFA80-8094-E601-4044-E7C39069C7C8}"/>
                </a:ext>
              </a:extLst>
            </p:cNvPr>
            <p:cNvCxnSpPr>
              <a:cxnSpLocks/>
            </p:cNvCxnSpPr>
            <p:nvPr/>
          </p:nvCxnSpPr>
          <p:spPr>
            <a:xfrm flipV="1">
              <a:off x="1205243" y="3606136"/>
              <a:ext cx="457177" cy="32275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2C37FCD-8DA8-3FC6-8D86-0A338446ABF6}"/>
                </a:ext>
              </a:extLst>
            </p:cNvPr>
            <p:cNvCxnSpPr>
              <a:cxnSpLocks/>
              <a:stCxn id="35" idx="3"/>
              <a:endCxn id="36" idx="1"/>
            </p:cNvCxnSpPr>
            <p:nvPr/>
          </p:nvCxnSpPr>
          <p:spPr>
            <a:xfrm flipV="1">
              <a:off x="2756317" y="339308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2D9A655-32D9-D4D5-F88C-AC61BF56CA82}"/>
                </a:ext>
              </a:extLst>
            </p:cNvPr>
            <p:cNvCxnSpPr>
              <a:cxnSpLocks/>
            </p:cNvCxnSpPr>
            <p:nvPr/>
          </p:nvCxnSpPr>
          <p:spPr>
            <a:xfrm>
              <a:off x="1219021" y="5046642"/>
              <a:ext cx="449766" cy="270236"/>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B6FAE394-33A9-51F8-A01B-8089774D6967}"/>
                </a:ext>
              </a:extLst>
            </p:cNvPr>
            <p:cNvCxnSpPr>
              <a:cxnSpLocks/>
              <a:stCxn id="38" idx="3"/>
            </p:cNvCxnSpPr>
            <p:nvPr/>
          </p:nvCxnSpPr>
          <p:spPr>
            <a:xfrm>
              <a:off x="2774161" y="5479410"/>
              <a:ext cx="1367919"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4449572-F91C-3D6C-0AA2-CD96BF2042FD}"/>
                </a:ext>
              </a:extLst>
            </p:cNvPr>
            <p:cNvCxnSpPr>
              <a:cxnSpLocks/>
            </p:cNvCxnSpPr>
            <p:nvPr/>
          </p:nvCxnSpPr>
          <p:spPr>
            <a:xfrm flipV="1">
              <a:off x="5098183" y="3231105"/>
              <a:ext cx="2247086"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DC753AC0-EA40-104A-CAB7-DEB3A7D11E60}"/>
                </a:ext>
              </a:extLst>
            </p:cNvPr>
            <p:cNvCxnSpPr>
              <a:cxnSpLocks/>
            </p:cNvCxnSpPr>
            <p:nvPr/>
          </p:nvCxnSpPr>
          <p:spPr>
            <a:xfrm flipV="1">
              <a:off x="5346317" y="3418778"/>
              <a:ext cx="1950052" cy="1806347"/>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03FB21EC-05E9-1B15-2AE6-39B896F36CC1}"/>
                </a:ext>
              </a:extLst>
            </p:cNvPr>
            <p:cNvGrpSpPr/>
            <p:nvPr/>
          </p:nvGrpSpPr>
          <p:grpSpPr>
            <a:xfrm>
              <a:off x="7444399" y="5223378"/>
              <a:ext cx="1091008" cy="186373"/>
              <a:chOff x="9061596" y="2586318"/>
              <a:chExt cx="1091008" cy="186373"/>
            </a:xfrm>
          </p:grpSpPr>
          <p:grpSp>
            <p:nvGrpSpPr>
              <p:cNvPr id="1025" name="Group 1024">
                <a:extLst>
                  <a:ext uri="{FF2B5EF4-FFF2-40B4-BE49-F238E27FC236}">
                    <a16:creationId xmlns:a16="http://schemas.microsoft.com/office/drawing/2014/main" id="{2C8A8BCD-76CB-3188-2D46-121A5CD5D3B2}"/>
                  </a:ext>
                </a:extLst>
              </p:cNvPr>
              <p:cNvGrpSpPr>
                <a:grpSpLocks noChangeAspect="1"/>
              </p:cNvGrpSpPr>
              <p:nvPr/>
            </p:nvGrpSpPr>
            <p:grpSpPr>
              <a:xfrm>
                <a:off x="9238204" y="2586318"/>
                <a:ext cx="914400" cy="182880"/>
                <a:chOff x="15771192" y="2959066"/>
                <a:chExt cx="568315" cy="113663"/>
              </a:xfrm>
            </p:grpSpPr>
            <p:sp>
              <p:nvSpPr>
                <p:cNvPr id="1027" name="Rectangle 149">
                  <a:extLst>
                    <a:ext uri="{FF2B5EF4-FFF2-40B4-BE49-F238E27FC236}">
                      <a16:creationId xmlns:a16="http://schemas.microsoft.com/office/drawing/2014/main" id="{E4CFFC4E-0B0E-CFF3-1145-A4847EE88055}"/>
                    </a:ext>
                  </a:extLst>
                </p:cNvPr>
                <p:cNvSpPr/>
                <p:nvPr/>
              </p:nvSpPr>
              <p:spPr>
                <a:xfrm>
                  <a:off x="15771192"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8" name="Rectangle 150">
                  <a:extLst>
                    <a:ext uri="{FF2B5EF4-FFF2-40B4-BE49-F238E27FC236}">
                      <a16:creationId xmlns:a16="http://schemas.microsoft.com/office/drawing/2014/main" id="{98AF3A15-2D52-0A92-621E-031C053C53F8}"/>
                    </a:ext>
                  </a:extLst>
                </p:cNvPr>
                <p:cNvSpPr/>
                <p:nvPr/>
              </p:nvSpPr>
              <p:spPr>
                <a:xfrm>
                  <a:off x="15884855" y="2959066"/>
                  <a:ext cx="113663" cy="113663"/>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29" name="Rectangle 151">
                  <a:extLst>
                    <a:ext uri="{FF2B5EF4-FFF2-40B4-BE49-F238E27FC236}">
                      <a16:creationId xmlns:a16="http://schemas.microsoft.com/office/drawing/2014/main" id="{35838C8B-D43C-A9E0-1476-C39554ADCA89}"/>
                    </a:ext>
                  </a:extLst>
                </p:cNvPr>
                <p:cNvSpPr/>
                <p:nvPr/>
              </p:nvSpPr>
              <p:spPr>
                <a:xfrm>
                  <a:off x="15998518" y="2959066"/>
                  <a:ext cx="113663" cy="11366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1030" name="Rectangle 152">
                  <a:extLst>
                    <a:ext uri="{FF2B5EF4-FFF2-40B4-BE49-F238E27FC236}">
                      <a16:creationId xmlns:a16="http://schemas.microsoft.com/office/drawing/2014/main" id="{6A044F52-E741-2DB5-9E1F-6072BDD37707}"/>
                    </a:ext>
                  </a:extLst>
                </p:cNvPr>
                <p:cNvSpPr/>
                <p:nvPr/>
              </p:nvSpPr>
              <p:spPr>
                <a:xfrm>
                  <a:off x="16112181" y="2959066"/>
                  <a:ext cx="113663" cy="1136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sp>
              <p:nvSpPr>
                <p:cNvPr id="1031" name="Rectangle 153">
                  <a:extLst>
                    <a:ext uri="{FF2B5EF4-FFF2-40B4-BE49-F238E27FC236}">
                      <a16:creationId xmlns:a16="http://schemas.microsoft.com/office/drawing/2014/main" id="{3FEACD53-18A9-BD4B-C189-352A0BBD340C}"/>
                    </a:ext>
                  </a:extLst>
                </p:cNvPr>
                <p:cNvSpPr/>
                <p:nvPr/>
              </p:nvSpPr>
              <p:spPr>
                <a:xfrm>
                  <a:off x="16225844" y="2959066"/>
                  <a:ext cx="113663" cy="113663"/>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sp>
            <p:nvSpPr>
              <p:cNvPr id="1026" name="Rectangle 149">
                <a:extLst>
                  <a:ext uri="{FF2B5EF4-FFF2-40B4-BE49-F238E27FC236}">
                    <a16:creationId xmlns:a16="http://schemas.microsoft.com/office/drawing/2014/main" id="{B3D5DCDB-43D6-B24D-9AAF-B7A71D9FA5AF}"/>
                  </a:ext>
                </a:extLst>
              </p:cNvPr>
              <p:cNvSpPr/>
              <p:nvPr/>
            </p:nvSpPr>
            <p:spPr>
              <a:xfrm>
                <a:off x="9061596" y="2589811"/>
                <a:ext cx="182880" cy="18288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10000"/>
                    </a:schemeClr>
                  </a:solidFill>
                </a:endParaRPr>
              </a:p>
            </p:txBody>
          </p:sp>
        </p:grpSp>
        <p:cxnSp>
          <p:nvCxnSpPr>
            <p:cNvPr id="50" name="Straight Arrow Connector 49">
              <a:extLst>
                <a:ext uri="{FF2B5EF4-FFF2-40B4-BE49-F238E27FC236}">
                  <a16:creationId xmlns:a16="http://schemas.microsoft.com/office/drawing/2014/main" id="{7FE35380-5544-4480-3A55-317A71066CB2}"/>
                </a:ext>
              </a:extLst>
            </p:cNvPr>
            <p:cNvCxnSpPr>
              <a:cxnSpLocks/>
            </p:cNvCxnSpPr>
            <p:nvPr/>
          </p:nvCxnSpPr>
          <p:spPr>
            <a:xfrm>
              <a:off x="5380170" y="5314814"/>
              <a:ext cx="1881349" cy="4"/>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6FBCB-92C0-BA93-1FDA-33A8AF639CF5}"/>
                </a:ext>
              </a:extLst>
            </p:cNvPr>
            <p:cNvCxnSpPr>
              <a:cxnSpLocks/>
            </p:cNvCxnSpPr>
            <p:nvPr/>
          </p:nvCxnSpPr>
          <p:spPr>
            <a:xfrm>
              <a:off x="5136847" y="3377323"/>
              <a:ext cx="2263212" cy="1802691"/>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5A3BBC1-0B5F-B36C-5C5D-617E5306E2AA}"/>
                </a:ext>
              </a:extLst>
            </p:cNvPr>
            <p:cNvCxnSpPr>
              <a:cxnSpLocks/>
            </p:cNvCxnSpPr>
            <p:nvPr/>
          </p:nvCxnSpPr>
          <p:spPr>
            <a:xfrm flipV="1">
              <a:off x="10444126" y="3221966"/>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BC653CC-E0EB-A0FB-6436-B4599903AE3D}"/>
                    </a:ext>
                  </a:extLst>
                </p:cNvPr>
                <p:cNvSpPr txBox="1"/>
                <p:nvPr/>
              </p:nvSpPr>
              <p:spPr>
                <a:xfrm>
                  <a:off x="6486093" y="3365670"/>
                  <a:ext cx="2338244"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𝑟</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a14:m>
                  <a:endParaRPr lang="en-US" altLang="zh-CN"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53" name="TextBox 52">
                  <a:extLst>
                    <a:ext uri="{FF2B5EF4-FFF2-40B4-BE49-F238E27FC236}">
                      <a16:creationId xmlns:a16="http://schemas.microsoft.com/office/drawing/2014/main" id="{4BC653CC-E0EB-A0FB-6436-B4599903AE3D}"/>
                    </a:ext>
                  </a:extLst>
                </p:cNvPr>
                <p:cNvSpPr txBox="1">
                  <a:spLocks noRot="1" noChangeAspect="1" noMove="1" noResize="1" noEditPoints="1" noAdjustHandles="1" noChangeArrowheads="1" noChangeShapeType="1" noTextEdit="1"/>
                </p:cNvSpPr>
                <p:nvPr/>
              </p:nvSpPr>
              <p:spPr>
                <a:xfrm>
                  <a:off x="6486093" y="3365670"/>
                  <a:ext cx="2338244" cy="875881"/>
                </a:xfrm>
                <a:prstGeom prst="rect">
                  <a:avLst/>
                </a:prstGeom>
                <a:blipFill>
                  <a:blip r:embed="rId8"/>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24AFED40-FE39-2C86-DE21-19FC7F11EBEC}"/>
                    </a:ext>
                  </a:extLst>
                </p:cNvPr>
                <p:cNvSpPr txBox="1"/>
                <p:nvPr/>
              </p:nvSpPr>
              <p:spPr>
                <a:xfrm>
                  <a:off x="5782767" y="5423857"/>
                  <a:ext cx="2844037" cy="875881"/>
                </a:xfrm>
                <a:prstGeom prst="rect">
                  <a:avLst/>
                </a:prstGeom>
                <a:noFill/>
              </p:spPr>
              <p:txBody>
                <a:bodyPr wrap="square">
                  <a:spAutoFit/>
                </a:bodyPr>
                <a:lstStyle/>
                <a:p>
                  <a:pPr algn="r"/>
                  <a14:m>
                    <m:oMathPara xmlns:m="http://schemas.openxmlformats.org/officeDocument/2006/math">
                      <m:oMathParaPr>
                        <m:jc m:val="right"/>
                      </m:oMathParaPr>
                      <m:oMath xmlns:m="http://schemas.openxmlformats.org/officeDocument/2006/math">
                        <m:sSubSup>
                          <m:sSubSupPr>
                            <m:ctrlPr>
                              <a:rPr lang="en-US" altLang="zh-CN" sz="2000" i="1" dirty="0" smtClean="0">
                                <a:solidFill>
                                  <a:schemeClr val="bg2">
                                    <a:lumMod val="10000"/>
                                  </a:schemeClr>
                                </a:solidFill>
                                <a:latin typeface="Cambria Math" panose="02040503050406030204" pitchFamily="18" charset="0"/>
                                <a:cs typeface="Arial" panose="020B0604020202020204" pitchFamily="34" charset="0"/>
                              </a:rPr>
                            </m:ctrlPr>
                          </m:sSubSupPr>
                          <m:e>
                            <m:r>
                              <a:rPr lang="en-US" altLang="zh-CN" sz="2000" b="1" i="0" dirty="0">
                                <a:solidFill>
                                  <a:schemeClr val="bg2">
                                    <a:lumMod val="10000"/>
                                  </a:schemeClr>
                                </a:solidFill>
                                <a:latin typeface="Cambria Math" panose="02040503050406030204" pitchFamily="18" charset="0"/>
                                <a:cs typeface="Arial" panose="020B0604020202020204" pitchFamily="34" charset="0"/>
                              </a:rPr>
                              <m:t>𝐡</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oMath>
                    </m:oMathPara>
                  </a14:m>
                  <a:endParaRPr lang="en-US" altLang="zh-CN" sz="2000" dirty="0">
                    <a:solidFill>
                      <a:schemeClr val="bg2">
                        <a:lumMod val="10000"/>
                      </a:schemeClr>
                    </a:solidFill>
                    <a:latin typeface="Arial" panose="020B0604020202020204" pitchFamily="34" charset="0"/>
                    <a:cs typeface="Arial" panose="020B0604020202020204" pitchFamily="34" charset="0"/>
                  </a:endParaRPr>
                </a:p>
                <a:p>
                  <a:pPr algn="r"/>
                  <a:r>
                    <a:rPr lang="en-US" altLang="zh-CN" sz="2000" dirty="0">
                      <a:solidFill>
                        <a:schemeClr val="bg2">
                          <a:lumMod val="10000"/>
                        </a:schemeClr>
                      </a:solidFill>
                      <a:latin typeface="Arial" panose="020B0604020202020204" pitchFamily="34" charset="0"/>
                      <a:cs typeface="Arial" panose="020B0604020202020204" pitchFamily="34" charset="0"/>
                    </a:rPr>
                    <a:t>for</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Environment</a:t>
                  </a:r>
                  <a:r>
                    <a:rPr lang="zh-CN" altLang="en-US" sz="20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Sup>
                        <m:sSubSupPr>
                          <m:ctrlPr>
                            <a:rPr lang="en-US" altLang="zh-CN" sz="2000" i="1" dirty="0">
                              <a:solidFill>
                                <a:schemeClr val="bg2">
                                  <a:lumMod val="10000"/>
                                </a:schemeClr>
                              </a:solidFill>
                              <a:latin typeface="Cambria Math" panose="02040503050406030204" pitchFamily="18" charset="0"/>
                              <a:cs typeface="Arial" panose="020B0604020202020204" pitchFamily="34" charset="0"/>
                            </a:rPr>
                          </m:ctrlPr>
                        </m:sSubSupPr>
                        <m:e>
                          <m:r>
                            <a:rPr lang="en-US" altLang="zh-CN" sz="2000" i="1" dirty="0">
                              <a:solidFill>
                                <a:schemeClr val="bg2">
                                  <a:lumMod val="10000"/>
                                </a:schemeClr>
                              </a:solidFill>
                              <a:latin typeface="Cambria Math" panose="02040503050406030204" pitchFamily="18" charset="0"/>
                              <a:cs typeface="Arial" panose="020B0604020202020204" pitchFamily="34" charset="0"/>
                            </a:rPr>
                            <m:t>𝑔</m:t>
                          </m:r>
                        </m:e>
                        <m:sub>
                          <m:r>
                            <a:rPr lang="en-US" altLang="zh-CN" sz="2000" i="1" dirty="0">
                              <a:solidFill>
                                <a:schemeClr val="bg2">
                                  <a:lumMod val="10000"/>
                                </a:schemeClr>
                              </a:solidFill>
                              <a:latin typeface="Cambria Math" panose="02040503050406030204" pitchFamily="18" charset="0"/>
                              <a:cs typeface="Arial" panose="020B0604020202020204" pitchFamily="34" charset="0"/>
                            </a:rPr>
                            <m:t>𝑖</m:t>
                          </m:r>
                        </m:sub>
                        <m:sup>
                          <m:r>
                            <a:rPr lang="en-US" altLang="zh-CN" sz="2000" i="1" dirty="0">
                              <a:solidFill>
                                <a:schemeClr val="bg2">
                                  <a:lumMod val="10000"/>
                                </a:schemeClr>
                              </a:solidFill>
                              <a:latin typeface="Cambria Math" panose="02040503050406030204" pitchFamily="18" charset="0"/>
                              <a:cs typeface="Arial" panose="020B0604020202020204" pitchFamily="34" charset="0"/>
                            </a:rPr>
                            <m:t>(</m:t>
                          </m:r>
                          <m:r>
                            <a:rPr lang="en-US" altLang="zh-CN" sz="2000" i="1" dirty="0">
                              <a:solidFill>
                                <a:schemeClr val="bg2">
                                  <a:lumMod val="10000"/>
                                </a:schemeClr>
                              </a:solidFill>
                              <a:latin typeface="Cambria Math" panose="02040503050406030204" pitchFamily="18" charset="0"/>
                              <a:cs typeface="Arial" panose="020B0604020202020204" pitchFamily="34" charset="0"/>
                            </a:rPr>
                            <m:t>𝑒</m:t>
                          </m:r>
                          <m:r>
                            <a:rPr lang="en-US" altLang="zh-CN" sz="2000" i="1" dirty="0">
                              <a:solidFill>
                                <a:schemeClr val="bg2">
                                  <a:lumMod val="10000"/>
                                </a:schemeClr>
                              </a:solidFill>
                              <a:latin typeface="Cambria Math" panose="02040503050406030204" pitchFamily="18" charset="0"/>
                              <a:cs typeface="Arial" panose="020B0604020202020204" pitchFamily="34" charset="0"/>
                            </a:rPr>
                            <m:t>)</m:t>
                          </m:r>
                        </m:sup>
                      </m:sSubSup>
                      <m:r>
                        <a:rPr lang="zh-CN" altLang="en-US" sz="2000" i="1" dirty="0">
                          <a:solidFill>
                            <a:schemeClr val="bg2">
                              <a:lumMod val="10000"/>
                            </a:schemeClr>
                          </a:solidFill>
                          <a:latin typeface="Cambria Math" panose="02040503050406030204" pitchFamily="18" charset="0"/>
                          <a:cs typeface="Arial" panose="020B0604020202020204" pitchFamily="34" charset="0"/>
                        </a:rPr>
                        <m:t> </m:t>
                      </m:r>
                    </m:oMath>
                  </a14:m>
                  <a:endParaRPr lang="en-US" sz="2000" dirty="0">
                    <a:solidFill>
                      <a:schemeClr val="bg2">
                        <a:lumMod val="10000"/>
                      </a:schemeClr>
                    </a:solidFill>
                  </a:endParaRPr>
                </a:p>
              </p:txBody>
            </p:sp>
          </mc:Choice>
          <mc:Fallback xmlns="">
            <p:sp>
              <p:nvSpPr>
                <p:cNvPr id="108" name="TextBox 107">
                  <a:extLst>
                    <a:ext uri="{FF2B5EF4-FFF2-40B4-BE49-F238E27FC236}">
                      <a16:creationId xmlns:a16="http://schemas.microsoft.com/office/drawing/2014/main" id="{B5D223CA-40B6-E58D-0AFE-7713C8C6A15F}"/>
                    </a:ext>
                  </a:extLst>
                </p:cNvPr>
                <p:cNvSpPr txBox="1">
                  <a:spLocks noRot="1" noChangeAspect="1" noMove="1" noResize="1" noEditPoints="1" noAdjustHandles="1" noChangeArrowheads="1" noChangeShapeType="1" noTextEdit="1"/>
                </p:cNvSpPr>
                <p:nvPr/>
              </p:nvSpPr>
              <p:spPr>
                <a:xfrm>
                  <a:off x="5782767" y="5423857"/>
                  <a:ext cx="2844037" cy="875881"/>
                </a:xfrm>
                <a:prstGeom prst="rect">
                  <a:avLst/>
                </a:prstGeom>
                <a:blipFill>
                  <a:blip r:embed="rId9"/>
                  <a:stretch>
                    <a:fillRect r="-1333" b="-101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2B403649-6CB8-3F11-73C1-BBEEE89C0B53}"/>
                    </a:ext>
                  </a:extLst>
                </p:cNvPr>
                <p:cNvSpPr txBox="1"/>
                <p:nvPr/>
              </p:nvSpPr>
              <p:spPr>
                <a:xfrm>
                  <a:off x="2465845" y="5864866"/>
                  <a:ext cx="3004882" cy="400110"/>
                </a:xfrm>
                <a:prstGeom prst="rect">
                  <a:avLst/>
                </a:prstGeom>
                <a:noFill/>
              </p:spPr>
              <p:txBody>
                <a:bodyPr wrap="square">
                  <a:spAutoFit/>
                </a:bodyPr>
                <a:lstStyle/>
                <a:p>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𝐇</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representations</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4" name="TextBox 113">
                  <a:extLst>
                    <a:ext uri="{FF2B5EF4-FFF2-40B4-BE49-F238E27FC236}">
                      <a16:creationId xmlns:a16="http://schemas.microsoft.com/office/drawing/2014/main" id="{289856D0-0108-6495-2803-7735B7344307}"/>
                    </a:ext>
                  </a:extLst>
                </p:cNvPr>
                <p:cNvSpPr txBox="1">
                  <a:spLocks noRot="1" noChangeAspect="1" noMove="1" noResize="1" noEditPoints="1" noAdjustHandles="1" noChangeArrowheads="1" noChangeShapeType="1" noTextEdit="1"/>
                </p:cNvSpPr>
                <p:nvPr/>
              </p:nvSpPr>
              <p:spPr>
                <a:xfrm>
                  <a:off x="2465845" y="5864866"/>
                  <a:ext cx="3004882" cy="400110"/>
                </a:xfrm>
                <a:prstGeom prst="rect">
                  <a:avLst/>
                </a:prstGeom>
                <a:blipFill>
                  <a:blip r:embed="rId10"/>
                  <a:stretch>
                    <a:fillRect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AF1C7B6-6D76-35C2-078C-53C0239EEEB4}"/>
                    </a:ext>
                  </a:extLst>
                </p:cNvPr>
                <p:cNvSpPr txBox="1"/>
                <p:nvPr/>
              </p:nvSpPr>
              <p:spPr>
                <a:xfrm>
                  <a:off x="1710796" y="3950230"/>
                  <a:ext cx="3612623" cy="707886"/>
                </a:xfrm>
                <a:prstGeom prst="rect">
                  <a:avLst/>
                </a:prstGeom>
                <a:noFill/>
              </p:spPr>
              <p:txBody>
                <a:bodyPr wrap="square">
                  <a:spAutoFit/>
                </a:bodyPr>
                <a:lstStyle/>
                <a:p>
                  <a:pPr algn="r"/>
                  <a14:m>
                    <m:oMath xmlns:m="http://schemas.openxmlformats.org/officeDocument/2006/math">
                      <m:r>
                        <a:rPr lang="en-US" altLang="zh-CN" sz="2000" b="1" i="0" dirty="0" smtClean="0">
                          <a:solidFill>
                            <a:schemeClr val="bg2">
                              <a:lumMod val="10000"/>
                            </a:schemeClr>
                          </a:solidFill>
                          <a:latin typeface="Cambria Math" panose="02040503050406030204" pitchFamily="18" charset="0"/>
                          <a:cs typeface="Arial" panose="020B0604020202020204" pitchFamily="34" charset="0"/>
                        </a:rPr>
                        <m:t>𝐦</m:t>
                      </m:r>
                    </m:oMath>
                  </a14:m>
                  <a:r>
                    <a:rPr lang="en-US" altLang="zh-CN" sz="2000" dirty="0">
                      <a:solidFill>
                        <a:schemeClr val="bg2">
                          <a:lumMod val="10000"/>
                        </a:schemeClr>
                      </a:solidFill>
                      <a:latin typeface="Arial" panose="020B0604020202020204" pitchFamily="34" charset="0"/>
                      <a:cs typeface="Arial" panose="020B0604020202020204" pitchFamily="34" charset="0"/>
                    </a:rPr>
                    <a:t>:</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Node’s</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probability</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of</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being</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classified</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into</a:t>
                  </a:r>
                  <a:r>
                    <a:rPr lang="zh-CN" altLang="en-US" sz="2000" dirty="0">
                      <a:solidFill>
                        <a:schemeClr val="bg2">
                          <a:lumMod val="10000"/>
                        </a:schemeClr>
                      </a:solidFill>
                      <a:latin typeface="Arial" panose="020B0604020202020204" pitchFamily="34" charset="0"/>
                      <a:cs typeface="Arial" panose="020B0604020202020204" pitchFamily="34" charset="0"/>
                    </a:rPr>
                    <a:t> </a:t>
                  </a:r>
                  <a:r>
                    <a:rPr lang="en-US" altLang="zh-CN" sz="2000" dirty="0">
                      <a:solidFill>
                        <a:schemeClr val="bg2">
                          <a:lumMod val="10000"/>
                        </a:schemeClr>
                      </a:solidFill>
                      <a:latin typeface="Arial" panose="020B0604020202020204" pitchFamily="34" charset="0"/>
                      <a:cs typeface="Arial" panose="020B0604020202020204" pitchFamily="34" charset="0"/>
                    </a:rPr>
                    <a:t>Rationale</a:t>
                  </a:r>
                  <a:endParaRPr lang="en-US" sz="2000" dirty="0">
                    <a:solidFill>
                      <a:schemeClr val="bg2">
                        <a:lumMod val="10000"/>
                      </a:schemeClr>
                    </a:solidFill>
                    <a:latin typeface="Arial" panose="020B0604020202020204" pitchFamily="34" charset="0"/>
                    <a:cs typeface="Arial" panose="020B0604020202020204" pitchFamily="34" charset="0"/>
                  </a:endParaRPr>
                </a:p>
              </p:txBody>
            </p:sp>
          </mc:Choice>
          <mc:Fallback xmlns="">
            <p:sp>
              <p:nvSpPr>
                <p:cNvPr id="115" name="TextBox 114">
                  <a:extLst>
                    <a:ext uri="{FF2B5EF4-FFF2-40B4-BE49-F238E27FC236}">
                      <a16:creationId xmlns:a16="http://schemas.microsoft.com/office/drawing/2014/main" id="{C06C8CD2-72D1-036B-4235-4B54752366B8}"/>
                    </a:ext>
                  </a:extLst>
                </p:cNvPr>
                <p:cNvSpPr txBox="1">
                  <a:spLocks noRot="1" noChangeAspect="1" noMove="1" noResize="1" noEditPoints="1" noAdjustHandles="1" noChangeArrowheads="1" noChangeShapeType="1" noTextEdit="1"/>
                </p:cNvSpPr>
                <p:nvPr/>
              </p:nvSpPr>
              <p:spPr>
                <a:xfrm>
                  <a:off x="1710796" y="3950230"/>
                  <a:ext cx="3612623" cy="707886"/>
                </a:xfrm>
                <a:prstGeom prst="rect">
                  <a:avLst/>
                </a:prstGeom>
                <a:blipFill>
                  <a:blip r:embed="rId11"/>
                  <a:stretch>
                    <a:fillRect t="-5357" r="-17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104">
                  <a:extLst>
                    <a:ext uri="{FF2B5EF4-FFF2-40B4-BE49-F238E27FC236}">
                      <a16:creationId xmlns:a16="http://schemas.microsoft.com/office/drawing/2014/main" id="{6785ED03-86DC-F610-10C7-25D7097925BD}"/>
                    </a:ext>
                  </a:extLst>
                </p:cNvPr>
                <p:cNvSpPr txBox="1"/>
                <p:nvPr/>
              </p:nvSpPr>
              <p:spPr>
                <a:xfrm>
                  <a:off x="5125989" y="2808825"/>
                  <a:ext cx="2191473"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6" name="TextBox 104">
                  <a:extLst>
                    <a:ext uri="{FF2B5EF4-FFF2-40B4-BE49-F238E27FC236}">
                      <a16:creationId xmlns:a16="http://schemas.microsoft.com/office/drawing/2014/main" id="{8E7A6DD5-3465-082C-B72F-8482BCBFE552}"/>
                    </a:ext>
                  </a:extLst>
                </p:cNvPr>
                <p:cNvSpPr txBox="1">
                  <a:spLocks noRot="1" noChangeAspect="1" noMove="1" noResize="1" noEditPoints="1" noAdjustHandles="1" noChangeArrowheads="1" noChangeShapeType="1" noTextEdit="1"/>
                </p:cNvSpPr>
                <p:nvPr/>
              </p:nvSpPr>
              <p:spPr>
                <a:xfrm>
                  <a:off x="5125989" y="2808825"/>
                  <a:ext cx="2191473" cy="40998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104">
                  <a:extLst>
                    <a:ext uri="{FF2B5EF4-FFF2-40B4-BE49-F238E27FC236}">
                      <a16:creationId xmlns:a16="http://schemas.microsoft.com/office/drawing/2014/main" id="{410C4476-EAA3-1E63-6D86-B606691A364A}"/>
                    </a:ext>
                  </a:extLst>
                </p:cNvPr>
                <p:cNvSpPr txBox="1"/>
                <p:nvPr/>
              </p:nvSpPr>
              <p:spPr>
                <a:xfrm>
                  <a:off x="5189913" y="5354846"/>
                  <a:ext cx="2541807" cy="409984"/>
                </a:xfrm>
                <a:prstGeom prst="rect">
                  <a:avLst/>
                </a:prstGeom>
                <a:noFill/>
              </p:spPr>
              <p:txBody>
                <a:bodyPr wrap="square" lIns="91440" tIns="45720" rIns="91440" bIns="45720" rtlCol="0" anchor="t">
                  <a:spAutoFit/>
                </a:bodyPr>
                <a:lstStyle/>
                <a:p>
                  <a:pPr/>
                  <a14:m>
                    <m:oMathPara xmlns:m="http://schemas.openxmlformats.org/officeDocument/2006/math">
                      <m:oMathParaPr>
                        <m:jc m:val="centerGroup"/>
                      </m:oMathParaPr>
                      <m:oMath xmlns:m="http://schemas.openxmlformats.org/officeDocument/2006/math">
                        <m:sSubSup>
                          <m:sSubSupPr>
                            <m:ctrlPr>
                              <a:rPr lang="en-US" sz="2000" b="1" i="1" smtClean="0">
                                <a:solidFill>
                                  <a:schemeClr val="bg2">
                                    <a:lumMod val="10000"/>
                                  </a:schemeClr>
                                </a:solidFill>
                                <a:latin typeface="Cambria Math" panose="02040503050406030204" pitchFamily="18" charset="0"/>
                              </a:rPr>
                            </m:ctrlPr>
                          </m:sSubSupPr>
                          <m:e>
                            <m:r>
                              <a:rPr lang="en-US" sz="2000" b="1" i="1" smtClean="0">
                                <a:solidFill>
                                  <a:schemeClr val="bg2">
                                    <a:lumMod val="10000"/>
                                  </a:schemeClr>
                                </a:solidFill>
                                <a:latin typeface="Cambria Math" panose="02040503050406030204" pitchFamily="18" charset="0"/>
                              </a:rPr>
                              <m:t>𝟏</m:t>
                            </m:r>
                          </m:e>
                          <m:sub>
                            <m:r>
                              <a:rPr lang="en-US" sz="2000" b="1" i="1">
                                <a:solidFill>
                                  <a:schemeClr val="bg2">
                                    <a:lumMod val="10000"/>
                                  </a:schemeClr>
                                </a:solidFill>
                                <a:latin typeface="Cambria Math" panose="02040503050406030204" pitchFamily="18" charset="0"/>
                              </a:rPr>
                              <m:t>𝑵</m:t>
                            </m:r>
                          </m:sub>
                          <m:sup>
                            <m:r>
                              <a:rPr lang="en-US" sz="2000" i="1">
                                <a:solidFill>
                                  <a:schemeClr val="bg2">
                                    <a:lumMod val="10000"/>
                                  </a:schemeClr>
                                </a:solidFill>
                                <a:latin typeface="Cambria Math" panose="02040503050406030204" pitchFamily="18" charset="0"/>
                              </a:rPr>
                              <m:t>⊤</m:t>
                            </m:r>
                          </m:sup>
                        </m:sSubSup>
                        <m:r>
                          <a:rPr lang="en-US" sz="2000" b="1" i="1" smtClean="0">
                            <a:solidFill>
                              <a:schemeClr val="bg2">
                                <a:lumMod val="10000"/>
                              </a:schemeClr>
                            </a:solidFill>
                            <a:latin typeface="Cambria Math" panose="02040503050406030204" pitchFamily="18" charset="0"/>
                            <a:ea typeface="Cambria Math" panose="02040503050406030204" pitchFamily="18" charset="0"/>
                          </a:rPr>
                          <m:t>⋅</m:t>
                        </m:r>
                        <m:d>
                          <m:d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dPr>
                          <m:e>
                            <m:r>
                              <a:rPr lang="en-US" sz="2000" b="1" i="1" smtClean="0">
                                <a:solidFill>
                                  <a:schemeClr val="bg2">
                                    <a:lumMod val="10000"/>
                                  </a:schemeClr>
                                </a:solidFill>
                                <a:latin typeface="Cambria Math" panose="02040503050406030204" pitchFamily="18" charset="0"/>
                                <a:ea typeface="Cambria Math" panose="02040503050406030204" pitchFamily="18" charset="0"/>
                              </a:rPr>
                              <m:t>(</m:t>
                            </m:r>
                            <m:sSub>
                              <m:sSubPr>
                                <m:ctrlPr>
                                  <a:rPr lang="en-US" sz="2000" b="1" i="1" smtClean="0">
                                    <a:solidFill>
                                      <a:schemeClr val="bg2">
                                        <a:lumMod val="10000"/>
                                      </a:schemeClr>
                                    </a:solidFill>
                                    <a:latin typeface="Cambria Math" panose="02040503050406030204" pitchFamily="18" charset="0"/>
                                    <a:ea typeface="Cambria Math" panose="02040503050406030204" pitchFamily="18" charset="0"/>
                                  </a:rPr>
                                </m:ctrlPr>
                              </m:sSubPr>
                              <m:e>
                                <m:r>
                                  <a:rPr lang="en-US" sz="2000" b="1" i="1" smtClean="0">
                                    <a:solidFill>
                                      <a:schemeClr val="bg2">
                                        <a:lumMod val="10000"/>
                                      </a:schemeClr>
                                    </a:solidFill>
                                    <a:latin typeface="Cambria Math" panose="02040503050406030204" pitchFamily="18" charset="0"/>
                                    <a:ea typeface="Cambria Math" panose="02040503050406030204" pitchFamily="18" charset="0"/>
                                  </a:rPr>
                                  <m:t>𝟏</m:t>
                                </m:r>
                              </m:e>
                              <m:sub>
                                <m:r>
                                  <a:rPr lang="en-US" sz="2000" b="0" i="1" smtClean="0">
                                    <a:solidFill>
                                      <a:schemeClr val="bg2">
                                        <a:lumMod val="10000"/>
                                      </a:schemeClr>
                                    </a:solidFill>
                                    <a:latin typeface="Cambria Math" panose="02040503050406030204" pitchFamily="18" charset="0"/>
                                    <a:ea typeface="Cambria Math" panose="02040503050406030204" pitchFamily="18" charset="0"/>
                                  </a:rPr>
                                  <m:t>𝑁</m:t>
                                </m:r>
                              </m:sub>
                            </m:sSub>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altLang="zh-CN" sz="2000" b="1" i="1" smtClean="0">
                                <a:solidFill>
                                  <a:schemeClr val="bg2">
                                    <a:lumMod val="10000"/>
                                  </a:schemeClr>
                                </a:solidFill>
                                <a:latin typeface="Cambria Math" panose="02040503050406030204" pitchFamily="18" charset="0"/>
                                <a:ea typeface="Cambria Math" panose="02040503050406030204" pitchFamily="18" charset="0"/>
                              </a:rPr>
                              <m:t>𝒎</m:t>
                            </m:r>
                            <m:r>
                              <a:rPr lang="en-US" sz="2000" b="1" i="1" smtClean="0">
                                <a:solidFill>
                                  <a:schemeClr val="bg2">
                                    <a:lumMod val="10000"/>
                                  </a:schemeClr>
                                </a:solidFill>
                                <a:latin typeface="Cambria Math" panose="02040503050406030204" pitchFamily="18" charset="0"/>
                                <a:ea typeface="Cambria Math" panose="02040503050406030204" pitchFamily="18" charset="0"/>
                              </a:rPr>
                              <m:t>)×</m:t>
                            </m:r>
                            <m:r>
                              <a:rPr lang="en-US" sz="2000" b="1" i="1" smtClean="0">
                                <a:solidFill>
                                  <a:schemeClr val="bg2">
                                    <a:lumMod val="10000"/>
                                  </a:schemeClr>
                                </a:solidFill>
                                <a:latin typeface="Cambria Math" panose="02040503050406030204" pitchFamily="18" charset="0"/>
                                <a:ea typeface="Cambria Math" panose="02040503050406030204" pitchFamily="18" charset="0"/>
                              </a:rPr>
                              <m:t>𝑯</m:t>
                            </m:r>
                          </m:e>
                        </m:d>
                      </m:oMath>
                    </m:oMathPara>
                  </a14:m>
                  <a:endParaRPr lang="en-US" sz="2000" b="1" i="1" dirty="0">
                    <a:solidFill>
                      <a:schemeClr val="bg2">
                        <a:lumMod val="10000"/>
                      </a:schemeClr>
                    </a:solidFill>
                    <a:latin typeface="Avenir Medium"/>
                  </a:endParaRPr>
                </a:p>
              </p:txBody>
            </p:sp>
          </mc:Choice>
          <mc:Fallback xmlns="">
            <p:sp>
              <p:nvSpPr>
                <p:cNvPr id="117" name="TextBox 104">
                  <a:extLst>
                    <a:ext uri="{FF2B5EF4-FFF2-40B4-BE49-F238E27FC236}">
                      <a16:creationId xmlns:a16="http://schemas.microsoft.com/office/drawing/2014/main" id="{0C225FC7-E96F-CB65-FE33-35911C7B4B51}"/>
                    </a:ext>
                  </a:extLst>
                </p:cNvPr>
                <p:cNvSpPr txBox="1">
                  <a:spLocks noRot="1" noChangeAspect="1" noMove="1" noResize="1" noEditPoints="1" noAdjustHandles="1" noChangeArrowheads="1" noChangeShapeType="1" noTextEdit="1"/>
                </p:cNvSpPr>
                <p:nvPr/>
              </p:nvSpPr>
              <p:spPr>
                <a:xfrm>
                  <a:off x="5189913" y="5354846"/>
                  <a:ext cx="2541807" cy="409984"/>
                </a:xfrm>
                <a:prstGeom prst="rect">
                  <a:avLst/>
                </a:prstGeom>
                <a:blipFill>
                  <a:blip r:embed="rId13"/>
                  <a:stretch>
                    <a:fillRect b="-8824"/>
                  </a:stretch>
                </a:blipFill>
              </p:spPr>
              <p:txBody>
                <a:bodyPr/>
                <a:lstStyle/>
                <a:p>
                  <a:r>
                    <a:rPr lang="en-US">
                      <a:noFill/>
                    </a:rPr>
                    <a:t> </a:t>
                  </a:r>
                </a:p>
              </p:txBody>
            </p:sp>
          </mc:Fallback>
        </mc:AlternateContent>
        <p:pic>
          <p:nvPicPr>
            <p:cNvPr id="59" name="Picture 58">
              <a:extLst>
                <a:ext uri="{FF2B5EF4-FFF2-40B4-BE49-F238E27FC236}">
                  <a16:creationId xmlns:a16="http://schemas.microsoft.com/office/drawing/2014/main" id="{B869AE1D-A873-9316-111E-DBD0BDBA5E99}"/>
                </a:ext>
              </a:extLst>
            </p:cNvPr>
            <p:cNvPicPr>
              <a:picLocks noChangeAspect="1"/>
            </p:cNvPicPr>
            <p:nvPr/>
          </p:nvPicPr>
          <p:blipFill>
            <a:blip r:embed="rId14">
              <a:extLst>
                <a:ext uri="{BEBA8EAE-BF5A-486C-A8C5-ECC9F3942E4B}">
                  <a14:imgProps xmlns:a14="http://schemas.microsoft.com/office/drawing/2010/main">
                    <a14:imgLayer r:embed="rId15">
                      <a14:imgEffect>
                        <a14:artisticPhotocopy/>
                      </a14:imgEffect>
                    </a14:imgLayer>
                  </a14:imgProps>
                </a:ext>
              </a:extLst>
            </a:blip>
            <a:stretch>
              <a:fillRect/>
            </a:stretch>
          </p:blipFill>
          <p:spPr>
            <a:xfrm>
              <a:off x="111346" y="3928893"/>
              <a:ext cx="1280160" cy="649356"/>
            </a:xfrm>
            <a:prstGeom prst="rect">
              <a:avLst/>
            </a:prstGeom>
          </p:spPr>
        </p:pic>
        <p:cxnSp>
          <p:nvCxnSpPr>
            <p:cNvPr id="60" name="Straight Arrow Connector 59">
              <a:extLst>
                <a:ext uri="{FF2B5EF4-FFF2-40B4-BE49-F238E27FC236}">
                  <a16:creationId xmlns:a16="http://schemas.microsoft.com/office/drawing/2014/main" id="{EBBFFDFE-1E6C-6F68-9548-F1F4FE9B8091}"/>
                </a:ext>
              </a:extLst>
            </p:cNvPr>
            <p:cNvCxnSpPr>
              <a:cxnSpLocks/>
            </p:cNvCxnSpPr>
            <p:nvPr/>
          </p:nvCxnSpPr>
          <p:spPr>
            <a:xfrm flipV="1">
              <a:off x="4147847" y="3384150"/>
              <a:ext cx="298233" cy="0"/>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6695AA7A-CBD1-3009-3571-4310B8E9B81D}"/>
                </a:ext>
              </a:extLst>
            </p:cNvPr>
            <p:cNvCxnSpPr>
              <a:cxnSpLocks/>
            </p:cNvCxnSpPr>
            <p:nvPr/>
          </p:nvCxnSpPr>
          <p:spPr>
            <a:xfrm flipV="1">
              <a:off x="8638691" y="3231105"/>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B6C9B2D5-5F8B-1ECE-785D-1A2AE3EFFCBE}"/>
                    </a:ext>
                  </a:extLst>
                </p:cNvPr>
                <p:cNvSpPr txBox="1"/>
                <p:nvPr/>
              </p:nvSpPr>
              <p:spPr>
                <a:xfrm>
                  <a:off x="13572231" y="2930118"/>
                  <a:ext cx="1967538" cy="461665"/>
                </a:xfrm>
                <a:prstGeom prst="rect">
                  <a:avLst/>
                </a:prstGeom>
                <a:noFill/>
              </p:spPr>
              <p:txBody>
                <a:bodyPr wrap="square">
                  <a:spAutoFit/>
                </a:bodyPr>
                <a:lstStyle/>
                <a:p>
                  <a:pPr algn="ctr"/>
                  <a:r>
                    <a:rPr lang="en-US" altLang="zh-CN" sz="2400" dirty="0">
                      <a:solidFill>
                        <a:schemeClr val="bg2">
                          <a:lumMod val="10000"/>
                        </a:schemeClr>
                      </a:solidFill>
                      <a:latin typeface="Arial" panose="020B0604020202020204" pitchFamily="34" charset="0"/>
                      <a:cs typeface="Arial" panose="020B0604020202020204" pitchFamily="34" charset="0"/>
                    </a:rPr>
                    <a:t>Label</a:t>
                  </a:r>
                  <a:r>
                    <a:rPr lang="zh-CN" altLang="en-US" sz="2400" dirty="0">
                      <a:solidFill>
                        <a:schemeClr val="bg2">
                          <a:lumMod val="10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altLang="zh-CN" sz="24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4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400" i="1" dirty="0">
                              <a:solidFill>
                                <a:schemeClr val="bg2">
                                  <a:lumMod val="10000"/>
                                </a:schemeClr>
                              </a:solidFill>
                              <a:latin typeface="Cambria Math" panose="02040503050406030204" pitchFamily="18" charset="0"/>
                              <a:cs typeface="Arial" panose="020B0604020202020204" pitchFamily="34" charset="0"/>
                            </a:rPr>
                            <m:t>𝑖</m:t>
                          </m:r>
                        </m:sub>
                      </m:sSub>
                    </m:oMath>
                  </a14:m>
                  <a:r>
                    <a:rPr lang="zh-CN" altLang="en-US" sz="2400" dirty="0">
                      <a:solidFill>
                        <a:schemeClr val="bg2">
                          <a:lumMod val="10000"/>
                        </a:schemeClr>
                      </a:solidFill>
                      <a:latin typeface="Arial" panose="020B0604020202020204" pitchFamily="34" charset="0"/>
                      <a:cs typeface="Arial" panose="020B0604020202020204" pitchFamily="34" charset="0"/>
                    </a:rPr>
                    <a:t> </a:t>
                  </a:r>
                  <a:endParaRPr lang="en-US" sz="2400" dirty="0">
                    <a:solidFill>
                      <a:schemeClr val="bg2">
                        <a:lumMod val="10000"/>
                      </a:schemeClr>
                    </a:solidFill>
                  </a:endParaRPr>
                </a:p>
              </p:txBody>
            </p:sp>
          </mc:Choice>
          <mc:Fallback xmlns="">
            <p:sp>
              <p:nvSpPr>
                <p:cNvPr id="146" name="TextBox 145">
                  <a:extLst>
                    <a:ext uri="{FF2B5EF4-FFF2-40B4-BE49-F238E27FC236}">
                      <a16:creationId xmlns:a16="http://schemas.microsoft.com/office/drawing/2014/main" id="{0358EF94-0862-862D-E323-9EC84B088D0A}"/>
                    </a:ext>
                  </a:extLst>
                </p:cNvPr>
                <p:cNvSpPr txBox="1">
                  <a:spLocks noRot="1" noChangeAspect="1" noMove="1" noResize="1" noEditPoints="1" noAdjustHandles="1" noChangeArrowheads="1" noChangeShapeType="1" noTextEdit="1"/>
                </p:cNvSpPr>
                <p:nvPr/>
              </p:nvSpPr>
              <p:spPr>
                <a:xfrm>
                  <a:off x="13572231" y="2930118"/>
                  <a:ext cx="1967538" cy="461665"/>
                </a:xfrm>
                <a:prstGeom prst="rect">
                  <a:avLst/>
                </a:prstGeom>
                <a:blipFill>
                  <a:blip r:embed="rId16"/>
                  <a:stretch>
                    <a:fillRect t="-8108" b="-27027"/>
                  </a:stretch>
                </a:blipFill>
              </p:spPr>
              <p:txBody>
                <a:bodyPr/>
                <a:lstStyle/>
                <a:p>
                  <a:r>
                    <a:rPr lang="en-US">
                      <a:noFill/>
                    </a:rPr>
                    <a:t> </a:t>
                  </a:r>
                </a:p>
              </p:txBody>
            </p:sp>
          </mc:Fallback>
        </mc:AlternateContent>
        <p:cxnSp>
          <p:nvCxnSpPr>
            <p:cNvPr id="1024" name="Straight Connector 1023">
              <a:extLst>
                <a:ext uri="{FF2B5EF4-FFF2-40B4-BE49-F238E27FC236}">
                  <a16:creationId xmlns:a16="http://schemas.microsoft.com/office/drawing/2014/main" id="{20033025-E4C7-2BF3-AA38-8890DF2E7AD0}"/>
                </a:ext>
              </a:extLst>
            </p:cNvPr>
            <p:cNvCxnSpPr>
              <a:stCxn id="41" idx="3"/>
            </p:cNvCxnSpPr>
            <p:nvPr/>
          </p:nvCxnSpPr>
          <p:spPr>
            <a:xfrm>
              <a:off x="11585361" y="3182210"/>
              <a:ext cx="2302835" cy="0"/>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grpSp>
        <p:nvGrpSpPr>
          <p:cNvPr id="1089" name="Group 1088">
            <a:extLst>
              <a:ext uri="{FF2B5EF4-FFF2-40B4-BE49-F238E27FC236}">
                <a16:creationId xmlns:a16="http://schemas.microsoft.com/office/drawing/2014/main" id="{42B72E43-7A94-647A-4F15-D60A7633ABDB}"/>
              </a:ext>
            </a:extLst>
          </p:cNvPr>
          <p:cNvGrpSpPr/>
          <p:nvPr/>
        </p:nvGrpSpPr>
        <p:grpSpPr>
          <a:xfrm>
            <a:off x="12558798" y="2624800"/>
            <a:ext cx="2946670" cy="2132220"/>
            <a:chOff x="12090309" y="3418778"/>
            <a:chExt cx="2946670" cy="2132220"/>
          </a:xfrm>
        </p:grpSpPr>
        <mc:AlternateContent xmlns:mc="http://schemas.openxmlformats.org/markup-compatibility/2006" xmlns:a14="http://schemas.microsoft.com/office/drawing/2010/main">
          <mc:Choice Requires="a14">
            <p:sp>
              <p:nvSpPr>
                <p:cNvPr id="1092" name="TextBox 1091">
                  <a:extLst>
                    <a:ext uri="{FF2B5EF4-FFF2-40B4-BE49-F238E27FC236}">
                      <a16:creationId xmlns:a16="http://schemas.microsoft.com/office/drawing/2014/main" id="{E617ADAD-1B55-BE0D-C675-1551B214B4A5}"/>
                    </a:ext>
                  </a:extLst>
                </p:cNvPr>
                <p:cNvSpPr txBox="1"/>
                <p:nvPr/>
              </p:nvSpPr>
              <p:spPr>
                <a:xfrm>
                  <a:off x="14421485" y="4972441"/>
                  <a:ext cx="615494"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dirty="0" smtClean="0">
                                <a:solidFill>
                                  <a:srgbClr val="FF2600"/>
                                </a:solidFill>
                                <a:latin typeface="Cambria Math" panose="02040503050406030204" pitchFamily="18" charset="0"/>
                                <a:cs typeface="Arial" panose="020B0604020202020204" pitchFamily="34" charset="0"/>
                              </a:rPr>
                            </m:ctrlPr>
                          </m:sSubPr>
                          <m:e>
                            <m:acc>
                              <m:accPr>
                                <m:chr m:val="̂"/>
                                <m:ctrlPr>
                                  <a:rPr lang="en-US" altLang="zh-CN" sz="2400" i="1" dirty="0">
                                    <a:solidFill>
                                      <a:srgbClr val="FF2600"/>
                                    </a:solidFill>
                                    <a:latin typeface="Cambria Math" panose="02040503050406030204" pitchFamily="18" charset="0"/>
                                    <a:cs typeface="Arial" panose="020B0604020202020204" pitchFamily="34" charset="0"/>
                                  </a:rPr>
                                </m:ctrlPr>
                              </m:accPr>
                              <m:e>
                                <m:r>
                                  <a:rPr lang="en-US" altLang="zh-CN" sz="2400" i="1" dirty="0">
                                    <a:solidFill>
                                      <a:srgbClr val="FF2600"/>
                                    </a:solidFill>
                                    <a:latin typeface="Cambria Math" panose="02040503050406030204" pitchFamily="18" charset="0"/>
                                    <a:cs typeface="Arial" panose="020B0604020202020204" pitchFamily="34" charset="0"/>
                                  </a:rPr>
                                  <m:t>𝑦</m:t>
                                </m:r>
                              </m:e>
                            </m:acc>
                          </m:e>
                          <m:sub>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𝑖</m:t>
                            </m:r>
                            <m:r>
                              <a:rPr lang="en-US" altLang="zh-CN" sz="2400" i="1" dirty="0">
                                <a:solidFill>
                                  <a:srgbClr val="FF2600"/>
                                </a:solidFill>
                                <a:latin typeface="Cambria Math" panose="02040503050406030204" pitchFamily="18" charset="0"/>
                                <a:cs typeface="Arial" panose="020B0604020202020204" pitchFamily="34" charset="0"/>
                              </a:rPr>
                              <m:t>;</m:t>
                            </m:r>
                            <m:r>
                              <a:rPr lang="en-US" altLang="zh-CN" sz="2400" i="1" dirty="0">
                                <a:solidFill>
                                  <a:srgbClr val="FF2600"/>
                                </a:solidFill>
                                <a:latin typeface="Cambria Math" panose="02040503050406030204" pitchFamily="18" charset="0"/>
                                <a:cs typeface="Arial" panose="020B0604020202020204" pitchFamily="34" charset="0"/>
                              </a:rPr>
                              <m:t>𝑗</m:t>
                            </m:r>
                            <m:r>
                              <a:rPr lang="en-US" altLang="zh-CN" sz="2400" i="1" dirty="0">
                                <a:solidFill>
                                  <a:srgbClr val="FF2600"/>
                                </a:solidFill>
                                <a:latin typeface="Cambria Math" panose="02040503050406030204" pitchFamily="18" charset="0"/>
                                <a:cs typeface="Arial" panose="020B0604020202020204" pitchFamily="34" charset="0"/>
                              </a:rPr>
                              <m:t>)</m:t>
                            </m:r>
                          </m:sub>
                        </m:sSub>
                      </m:oMath>
                    </m:oMathPara>
                  </a14:m>
                  <a:endParaRPr lang="en-US" sz="2400" dirty="0">
                    <a:solidFill>
                      <a:schemeClr val="bg2">
                        <a:lumMod val="10000"/>
                      </a:schemeClr>
                    </a:solidFill>
                  </a:endParaRPr>
                </a:p>
              </p:txBody>
            </p:sp>
          </mc:Choice>
          <mc:Fallback xmlns="">
            <p:sp>
              <p:nvSpPr>
                <p:cNvPr id="142" name="TextBox 141">
                  <a:extLst>
                    <a:ext uri="{FF2B5EF4-FFF2-40B4-BE49-F238E27FC236}">
                      <a16:creationId xmlns:a16="http://schemas.microsoft.com/office/drawing/2014/main" id="{19AEBDB9-C774-5179-346F-4C670E83B69F}"/>
                    </a:ext>
                  </a:extLst>
                </p:cNvPr>
                <p:cNvSpPr txBox="1">
                  <a:spLocks noRot="1" noChangeAspect="1" noMove="1" noResize="1" noEditPoints="1" noAdjustHandles="1" noChangeArrowheads="1" noChangeShapeType="1" noTextEdit="1"/>
                </p:cNvSpPr>
                <p:nvPr/>
              </p:nvSpPr>
              <p:spPr>
                <a:xfrm>
                  <a:off x="14421485" y="4972441"/>
                  <a:ext cx="615494" cy="497252"/>
                </a:xfrm>
                <a:prstGeom prst="rect">
                  <a:avLst/>
                </a:prstGeom>
                <a:blipFill>
                  <a:blip r:embed="rId17"/>
                  <a:stretch>
                    <a:fillRect l="-2000" t="-2500" r="-28000" b="-12500"/>
                  </a:stretch>
                </a:blipFill>
              </p:spPr>
              <p:txBody>
                <a:bodyPr/>
                <a:lstStyle/>
                <a:p>
                  <a:r>
                    <a:rPr lang="en-US">
                      <a:noFill/>
                    </a:rPr>
                    <a:t> </a:t>
                  </a:r>
                </a:p>
              </p:txBody>
            </p:sp>
          </mc:Fallback>
        </mc:AlternateContent>
        <p:sp>
          <p:nvSpPr>
            <p:cNvPr id="1093" name="Rounded Rectangle 1092">
              <a:extLst>
                <a:ext uri="{FF2B5EF4-FFF2-40B4-BE49-F238E27FC236}">
                  <a16:creationId xmlns:a16="http://schemas.microsoft.com/office/drawing/2014/main" id="{CC78C8D4-6305-E204-6EC8-DD22000E44B1}"/>
                </a:ext>
              </a:extLst>
            </p:cNvPr>
            <p:cNvSpPr/>
            <p:nvPr/>
          </p:nvSpPr>
          <p:spPr>
            <a:xfrm>
              <a:off x="12616054" y="5046540"/>
              <a:ext cx="1272142" cy="50445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bg2">
                      <a:lumMod val="10000"/>
                    </a:schemeClr>
                  </a:solidFill>
                  <a:latin typeface="Arial" panose="020B0604020202020204" pitchFamily="34" charset="0"/>
                  <a:cs typeface="Arial" panose="020B0604020202020204" pitchFamily="34" charset="0"/>
                </a:rPr>
                <a:t>MLP</a:t>
              </a:r>
              <a:r>
                <a:rPr lang="en-US" altLang="zh-CN" sz="2000" baseline="-25000" dirty="0">
                  <a:solidFill>
                    <a:schemeClr val="bg2">
                      <a:lumMod val="10000"/>
                    </a:schemeClr>
                  </a:solidFill>
                  <a:latin typeface="Arial" panose="020B0604020202020204" pitchFamily="34" charset="0"/>
                  <a:cs typeface="Arial" panose="020B0604020202020204" pitchFamily="34" charset="0"/>
                </a:rPr>
                <a:t>2</a:t>
              </a:r>
              <a:r>
                <a:rPr lang="en-US" altLang="zh-CN" sz="2000" dirty="0">
                  <a:solidFill>
                    <a:schemeClr val="bg2">
                      <a:lumMod val="10000"/>
                    </a:schemeClr>
                  </a:solidFill>
                  <a:latin typeface="Arial" panose="020B0604020202020204" pitchFamily="34" charset="0"/>
                  <a:cs typeface="Arial" panose="020B0604020202020204" pitchFamily="34" charset="0"/>
                </a:rPr>
                <a:t>(·)</a:t>
              </a:r>
              <a:endParaRPr lang="en-US" sz="2000" dirty="0">
                <a:solidFill>
                  <a:schemeClr val="bg2">
                    <a:lumMod val="10000"/>
                  </a:schemeClr>
                </a:solidFill>
                <a:latin typeface="Arial" panose="020B0604020202020204" pitchFamily="34" charset="0"/>
                <a:cs typeface="Arial" panose="020B0604020202020204" pitchFamily="34" charset="0"/>
              </a:endParaRPr>
            </a:p>
          </p:txBody>
        </p:sp>
        <p:cxnSp>
          <p:nvCxnSpPr>
            <p:cNvPr id="1094" name="Straight Arrow Connector 1093">
              <a:extLst>
                <a:ext uri="{FF2B5EF4-FFF2-40B4-BE49-F238E27FC236}">
                  <a16:creationId xmlns:a16="http://schemas.microsoft.com/office/drawing/2014/main" id="{DD6FB7C1-3362-B2D6-B310-BD6DD1EA2E00}"/>
                </a:ext>
              </a:extLst>
            </p:cNvPr>
            <p:cNvCxnSpPr>
              <a:cxnSpLocks/>
            </p:cNvCxnSpPr>
            <p:nvPr/>
          </p:nvCxnSpPr>
          <p:spPr>
            <a:xfrm flipV="1">
              <a:off x="13895744" y="5293428"/>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5" name="Straight Arrow Connector 1094">
              <a:extLst>
                <a:ext uri="{FF2B5EF4-FFF2-40B4-BE49-F238E27FC236}">
                  <a16:creationId xmlns:a16="http://schemas.microsoft.com/office/drawing/2014/main" id="{D05EA1E8-7EF6-2415-251A-20F3DB5BB1E1}"/>
                </a:ext>
              </a:extLst>
            </p:cNvPr>
            <p:cNvCxnSpPr>
              <a:cxnSpLocks/>
            </p:cNvCxnSpPr>
            <p:nvPr/>
          </p:nvCxnSpPr>
          <p:spPr>
            <a:xfrm flipV="1">
              <a:off x="12090309" y="5302567"/>
              <a:ext cx="52574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5EA17F79-3C55-34C2-F08F-4E1875CCA358}"/>
                </a:ext>
              </a:extLst>
            </p:cNvPr>
            <p:cNvCxnSpPr>
              <a:cxnSpLocks/>
              <a:stCxn id="1092" idx="0"/>
            </p:cNvCxnSpPr>
            <p:nvPr/>
          </p:nvCxnSpPr>
          <p:spPr>
            <a:xfrm flipV="1">
              <a:off x="14729232" y="3418778"/>
              <a:ext cx="0" cy="1553663"/>
            </a:xfrm>
            <a:prstGeom prst="line">
              <a:avLst/>
            </a:prstGeom>
            <a:ln w="28575" cmpd="sng">
              <a:solidFill>
                <a:schemeClr val="bg2">
                  <a:lumMod val="10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1097" name="Content Placeholder 8">
            <a:extLst>
              <a:ext uri="{FF2B5EF4-FFF2-40B4-BE49-F238E27FC236}">
                <a16:creationId xmlns:a16="http://schemas.microsoft.com/office/drawing/2014/main" id="{2960CE64-EB87-0CEB-FF31-695989F3A506}"/>
              </a:ext>
            </a:extLst>
          </p:cNvPr>
          <p:cNvSpPr txBox="1">
            <a:spLocks/>
          </p:cNvSpPr>
          <p:nvPr/>
        </p:nvSpPr>
        <p:spPr bwMode="auto">
          <a:xfrm>
            <a:off x="386942" y="6940682"/>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Increased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classification</a:t>
            </a:r>
            <a:r>
              <a:rPr lang="zh-CN" altLang="en-US" sz="2600" dirty="0">
                <a:solidFill>
                  <a:schemeClr val="bg2">
                    <a:lumMod val="10000"/>
                  </a:schemeClr>
                </a:solidFill>
              </a:rPr>
              <a:t> </a:t>
            </a:r>
            <a:r>
              <a:rPr lang="en-US" altLang="zh-CN" sz="2600" dirty="0">
                <a:solidFill>
                  <a:schemeClr val="bg2">
                    <a:lumMod val="10000"/>
                  </a:schemeClr>
                </a:solidFill>
              </a:rPr>
              <a:t>AUC</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.738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HIV,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.766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.819</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BASE</a:t>
            </a:r>
            <a:r>
              <a:rPr lang="zh-CN" altLang="en-US" sz="2600" dirty="0">
                <a:solidFill>
                  <a:schemeClr val="bg2">
                    <a:lumMod val="10000"/>
                  </a:schemeClr>
                </a:solidFill>
              </a:rPr>
              <a:t> </a:t>
            </a:r>
            <a:r>
              <a:rPr lang="en-US" altLang="zh-CN" sz="2600" dirty="0">
                <a:solidFill>
                  <a:schemeClr val="bg2">
                    <a:lumMod val="10000"/>
                  </a:schemeClr>
                </a:solidFill>
              </a:rPr>
              <a:t>(drug).</a:t>
            </a:r>
          </a:p>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60.6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42.6</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en-US" altLang="zh-CN" sz="2600" dirty="0">
                <a:solidFill>
                  <a:schemeClr val="bg2">
                    <a:lumMod val="10000"/>
                  </a:schemeClr>
                </a:solidFill>
              </a:rPr>
              <a: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770</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524</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a:solidFill>
                  <a:schemeClr val="bg2">
                    <a:lumMod val="10000"/>
                  </a:schemeClr>
                </a:solidFill>
              </a:rPr>
              <a:t>O</a:t>
            </a:r>
            <a:r>
              <a:rPr lang="en-US" altLang="zh-CN" sz="2600" baseline="-25000" dirty="0">
                <a:solidFill>
                  <a:schemeClr val="bg2">
                    <a:lumMod val="10000"/>
                  </a:schemeClr>
                </a:solidFill>
              </a:rPr>
              <a:t>2</a:t>
            </a:r>
            <a:r>
              <a:rPr lang="en-US" altLang="zh-CN" sz="2600" dirty="0">
                <a:solidFill>
                  <a:schemeClr val="bg2">
                    <a:lumMod val="10000"/>
                  </a:schemeClr>
                </a:solidFill>
              </a:rPr>
              <a:t>Perm.</a:t>
            </a:r>
          </a:p>
          <a:p>
            <a:pPr marL="457200" indent="-457200">
              <a:buFont typeface="Arial" panose="020B0604020202020204" pitchFamily="34" charset="0"/>
              <a:buChar char="•"/>
            </a:pP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264892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Node-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Link-level</a:t>
            </a:r>
            <a:r>
              <a:rPr lang="zh-CN" altLang="en-US" dirty="0">
                <a:solidFill>
                  <a:schemeClr val="tx1"/>
                </a:solidFill>
              </a:rPr>
              <a:t> </a:t>
            </a:r>
            <a:r>
              <a:rPr lang="en-US" altLang="zh-CN" dirty="0">
                <a:solidFill>
                  <a:schemeClr val="tx1"/>
                </a:solidFill>
              </a:rPr>
              <a:t>tasks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Graph-level</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Learning</a:t>
            </a:r>
            <a:r>
              <a:rPr lang="zh-CN" altLang="en-US" dirty="0"/>
              <a:t> </a:t>
            </a:r>
            <a:r>
              <a:rPr lang="en-US" altLang="zh-CN" dirty="0"/>
              <a:t>to</a:t>
            </a:r>
            <a:r>
              <a:rPr lang="zh-CN" altLang="en-US" dirty="0"/>
              <a:t> </a:t>
            </a:r>
            <a:r>
              <a:rPr lang="en-US" altLang="zh-CN" dirty="0"/>
              <a:t>Augment</a:t>
            </a:r>
            <a:r>
              <a:rPr lang="zh-CN" altLang="en-US" dirty="0"/>
              <a:t> </a:t>
            </a:r>
            <a:r>
              <a:rPr lang="en-US" altLang="zh-CN" dirty="0"/>
              <a:t>Graph</a:t>
            </a:r>
            <a:r>
              <a:rPr lang="zh-CN" altLang="en-US" dirty="0"/>
              <a:t> </a:t>
            </a:r>
            <a:r>
              <a:rPr lang="en-US" altLang="zh-CN" dirty="0"/>
              <a:t>Data</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15</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sp>
        <p:nvSpPr>
          <p:cNvPr id="32" name="Content Placeholder 8">
            <a:extLst>
              <a:ext uri="{FF2B5EF4-FFF2-40B4-BE49-F238E27FC236}">
                <a16:creationId xmlns:a16="http://schemas.microsoft.com/office/drawing/2014/main" id="{5C4B9A42-3106-BCA5-E017-94C3386B3366}"/>
              </a:ext>
            </a:extLst>
          </p:cNvPr>
          <p:cNvSpPr txBox="1">
            <a:spLocks/>
          </p:cNvSpPr>
          <p:nvPr/>
        </p:nvSpPr>
        <p:spPr bwMode="auto">
          <a:xfrm>
            <a:off x="5242294" y="2325918"/>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
        <p:nvSpPr>
          <p:cNvPr id="33" name="Rounded Rectangle 32">
            <a:extLst>
              <a:ext uri="{FF2B5EF4-FFF2-40B4-BE49-F238E27FC236}">
                <a16:creationId xmlns:a16="http://schemas.microsoft.com/office/drawing/2014/main" id="{0DD23D01-05C7-D81C-4562-E87D5B75A1F9}"/>
              </a:ext>
            </a:extLst>
          </p:cNvPr>
          <p:cNvSpPr/>
          <p:nvPr/>
        </p:nvSpPr>
        <p:spPr>
          <a:xfrm>
            <a:off x="5802949" y="2855940"/>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examples?</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5" name="Rounded Rectangle 34">
            <a:extLst>
              <a:ext uri="{FF2B5EF4-FFF2-40B4-BE49-F238E27FC236}">
                <a16:creationId xmlns:a16="http://schemas.microsoft.com/office/drawing/2014/main" id="{19A0A72D-677C-F280-8412-CF61D3FDDF67}"/>
              </a:ext>
            </a:extLst>
          </p:cNvPr>
          <p:cNvSpPr/>
          <p:nvPr/>
        </p:nvSpPr>
        <p:spPr>
          <a:xfrm>
            <a:off x="5802949" y="4840270"/>
            <a:ext cx="9872480" cy="1193548"/>
          </a:xfrm>
          <a:prstGeom prst="roundRect">
            <a:avLst/>
          </a:prstGeom>
          <a:solidFill>
            <a:schemeClr val="accent3">
              <a:lumMod val="20000"/>
              <a:lumOff val="80000"/>
            </a:schemeClr>
          </a:solid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imbalanced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numeric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where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interested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in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minor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areas,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create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synthetic</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 examples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to</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make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balanced?</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36" name="Rounded Rectangle 35">
            <a:extLst>
              <a:ext uri="{FF2B5EF4-FFF2-40B4-BE49-F238E27FC236}">
                <a16:creationId xmlns:a16="http://schemas.microsoft.com/office/drawing/2014/main" id="{19852E76-8BA5-D214-CB0E-50403BF792CE}"/>
              </a:ext>
            </a:extLst>
          </p:cNvPr>
          <p:cNvSpPr/>
          <p:nvPr/>
        </p:nvSpPr>
        <p:spPr>
          <a:xfrm>
            <a:off x="5802949" y="6781058"/>
            <a:ext cx="9872480" cy="119354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dirty="0">
                <a:solidFill>
                  <a:schemeClr val="tx1"/>
                </a:solidFill>
                <a:latin typeface="Times New Roman" panose="02020603050405020304" pitchFamily="18" charset="0"/>
                <a:cs typeface="Times New Roman" panose="02020603050405020304" pitchFamily="18" charset="0"/>
              </a:rPr>
              <a:t>Given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1.2</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million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and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diverse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downstream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tasks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(~500</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graphs</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each),</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can</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we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guarantee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positive</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transfer</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from</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unlabeled</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data?</a:t>
            </a:r>
            <a:r>
              <a:rPr lang="zh-CN" altLang="en-US" sz="2400" dirty="0">
                <a:solidFill>
                  <a:schemeClr val="tx1"/>
                </a:solidFill>
                <a:latin typeface="Times New Roman" panose="02020603050405020304" pitchFamily="18" charset="0"/>
                <a:cs typeface="Times New Roman" panose="02020603050405020304" pitchFamily="18" charset="0"/>
              </a:rPr>
              <a:t>  </a:t>
            </a:r>
            <a:endParaRPr lang="en-US" altLang="zh-CN" sz="2400" dirty="0">
              <a:solidFill>
                <a:schemeClr val="tx1"/>
              </a:solidFill>
              <a:latin typeface="Times New Roman" panose="02020603050405020304" pitchFamily="18" charset="0"/>
              <a:cs typeface="Times New Roman" panose="02020603050405020304" pitchFamily="18" charset="0"/>
            </a:endParaRPr>
          </a:p>
        </p:txBody>
      </p:sp>
      <p:sp>
        <p:nvSpPr>
          <p:cNvPr id="49" name="Content Placeholder 8">
            <a:extLst>
              <a:ext uri="{FF2B5EF4-FFF2-40B4-BE49-F238E27FC236}">
                <a16:creationId xmlns:a16="http://schemas.microsoft.com/office/drawing/2014/main" id="{59A9699E-A36A-56D6-828A-50A259CD70B5}"/>
              </a:ext>
            </a:extLst>
          </p:cNvPr>
          <p:cNvSpPr txBox="1">
            <a:spLocks/>
          </p:cNvSpPr>
          <p:nvPr/>
        </p:nvSpPr>
        <p:spPr bwMode="auto">
          <a:xfrm>
            <a:off x="5242294" y="4314619"/>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rgbClr val="FF0000"/>
                </a:solidFill>
              </a:rPr>
              <a:t>Imbalanced</a:t>
            </a:r>
            <a:r>
              <a:rPr lang="zh-CN" altLang="en-US" sz="2800" dirty="0">
                <a:solidFill>
                  <a:srgbClr val="FF0000"/>
                </a:solidFill>
              </a:rPr>
              <a:t> </a:t>
            </a:r>
            <a:r>
              <a:rPr lang="en-US" altLang="zh-CN" sz="2800" dirty="0">
                <a:solidFill>
                  <a:srgbClr val="FF0000"/>
                </a:solidFill>
              </a:rPr>
              <a:t>Learning</a:t>
            </a:r>
          </a:p>
        </p:txBody>
      </p:sp>
      <p:sp>
        <p:nvSpPr>
          <p:cNvPr id="50" name="Content Placeholder 8">
            <a:extLst>
              <a:ext uri="{FF2B5EF4-FFF2-40B4-BE49-F238E27FC236}">
                <a16:creationId xmlns:a16="http://schemas.microsoft.com/office/drawing/2014/main" id="{6D029563-3B4A-E2E2-30B5-652D95C03C7E}"/>
              </a:ext>
            </a:extLst>
          </p:cNvPr>
          <p:cNvSpPr txBox="1">
            <a:spLocks/>
          </p:cNvSpPr>
          <p:nvPr/>
        </p:nvSpPr>
        <p:spPr bwMode="auto">
          <a:xfrm>
            <a:off x="5242294" y="6269396"/>
            <a:ext cx="8804772" cy="57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p:txBody>
      </p:sp>
    </p:spTree>
    <p:extLst>
      <p:ext uri="{BB962C8B-B14F-4D97-AF65-F5344CB8AC3E}">
        <p14:creationId xmlns:p14="http://schemas.microsoft.com/office/powerpoint/2010/main" val="2559707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for Label Balance in Regression</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16</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Can</a:t>
            </a:r>
            <a:r>
              <a:rPr lang="zh-CN" altLang="en-US" dirty="0"/>
              <a:t> </a:t>
            </a:r>
            <a:r>
              <a:rPr lang="en-US" altLang="zh-CN" dirty="0"/>
              <a:t>self-training</a:t>
            </a:r>
            <a:r>
              <a:rPr lang="zh-CN" altLang="en-US" dirty="0"/>
              <a:t> </a:t>
            </a:r>
            <a:r>
              <a:rPr lang="en-US" altLang="zh-CN" i="1" dirty="0"/>
              <a:t>fully</a:t>
            </a:r>
            <a:r>
              <a:rPr lang="zh-CN" altLang="en-US" dirty="0"/>
              <a:t> </a:t>
            </a:r>
            <a:r>
              <a:rPr lang="en-US" altLang="zh-CN" dirty="0"/>
              <a:t>address</a:t>
            </a:r>
            <a:r>
              <a:rPr lang="zh-CN" altLang="en-US" dirty="0"/>
              <a:t> </a:t>
            </a:r>
            <a:r>
              <a:rPr lang="en-US" altLang="zh-CN" dirty="0"/>
              <a:t>label</a:t>
            </a:r>
            <a:r>
              <a:rPr lang="zh-CN" altLang="en-US" dirty="0"/>
              <a:t> </a:t>
            </a:r>
            <a:r>
              <a:rPr lang="en-US" altLang="zh-CN" dirty="0"/>
              <a:t>imbalance</a:t>
            </a:r>
            <a:r>
              <a:rPr lang="zh-CN" altLang="en-US" dirty="0"/>
              <a:t> </a:t>
            </a:r>
            <a:r>
              <a:rPr lang="en-US" altLang="zh-CN" dirty="0"/>
              <a:t>in</a:t>
            </a:r>
            <a:r>
              <a:rPr lang="zh-CN" altLang="en-US" dirty="0"/>
              <a:t> </a:t>
            </a:r>
            <a:r>
              <a:rPr lang="en-US" altLang="zh-CN" dirty="0"/>
              <a:t>graph</a:t>
            </a:r>
            <a:r>
              <a:rPr lang="zh-CN" altLang="en-US" dirty="0"/>
              <a:t> </a:t>
            </a:r>
            <a:r>
              <a:rPr lang="en-US" altLang="zh-CN" dirty="0"/>
              <a:t>regression?</a:t>
            </a:r>
            <a:r>
              <a:rPr lang="zh-CN" altLang="en-US" dirty="0"/>
              <a:t> </a:t>
            </a:r>
            <a:r>
              <a:rPr lang="en-US" altLang="zh-CN" dirty="0"/>
              <a:t>[1]</a:t>
            </a:r>
            <a:endParaRPr lang="en-US" dirty="0"/>
          </a:p>
        </p:txBody>
      </p:sp>
      <p:sp>
        <p:nvSpPr>
          <p:cNvPr id="7" name="TextBox 6">
            <a:extLst>
              <a:ext uri="{FF2B5EF4-FFF2-40B4-BE49-F238E27FC236}">
                <a16:creationId xmlns:a16="http://schemas.microsoft.com/office/drawing/2014/main" id="{C7E26A9B-FD92-EFF0-6019-1D651E56C1AC}"/>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Semi-supervised graph imbalanced regression</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rgbClr val="FF0000"/>
                </a:solidFill>
                <a:latin typeface="Times New Roman" panose="02020603050405020304" pitchFamily="18" charset="0"/>
                <a:cs typeface="Times New Roman" panose="02020603050405020304" pitchFamily="18" charset="0"/>
              </a:rPr>
              <a:t>KDD</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grpSp>
        <p:nvGrpSpPr>
          <p:cNvPr id="44" name="Group 43">
            <a:extLst>
              <a:ext uri="{FF2B5EF4-FFF2-40B4-BE49-F238E27FC236}">
                <a16:creationId xmlns:a16="http://schemas.microsoft.com/office/drawing/2014/main" id="{7E9BE639-AD6C-31C7-A99F-47014316168E}"/>
              </a:ext>
            </a:extLst>
          </p:cNvPr>
          <p:cNvGrpSpPr/>
          <p:nvPr/>
        </p:nvGrpSpPr>
        <p:grpSpPr>
          <a:xfrm>
            <a:off x="1027815" y="3238386"/>
            <a:ext cx="7536069" cy="3216379"/>
            <a:chOff x="1027815" y="3238386"/>
            <a:chExt cx="7536069" cy="3216379"/>
          </a:xfrm>
        </p:grpSpPr>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8"/>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9"/>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0"/>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1"/>
                  <a:stretch>
                    <a:fillRect b="-19149"/>
                  </a:stretch>
                </a:blipFill>
              </p:spPr>
              <p:txBody>
                <a:bodyPr/>
                <a:lstStyle/>
                <a:p>
                  <a:r>
                    <a:rPr lang="en-US">
                      <a:noFill/>
                    </a:rPr>
                    <a:t> </a:t>
                  </a:r>
                </a:p>
              </p:txBody>
            </p:sp>
          </mc:Fallback>
        </mc:AlternateContent>
      </p:grpSp>
      <p:sp>
        <p:nvSpPr>
          <p:cNvPr id="43" name="Content Placeholder 8">
            <a:extLst>
              <a:ext uri="{FF2B5EF4-FFF2-40B4-BE49-F238E27FC236}">
                <a16:creationId xmlns:a16="http://schemas.microsoft.com/office/drawing/2014/main" id="{CBF512E9-FB90-2A9D-2070-60595AC4672B}"/>
              </a:ext>
            </a:extLst>
          </p:cNvPr>
          <p:cNvSpPr txBox="1">
            <a:spLocks/>
          </p:cNvSpPr>
          <p:nvPr/>
        </p:nvSpPr>
        <p:spPr bwMode="auto">
          <a:xfrm>
            <a:off x="9484659" y="6739257"/>
            <a:ext cx="6479175" cy="93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rPr>
              <a:t>Explicit</a:t>
            </a:r>
            <a:r>
              <a:rPr lang="zh-CN" altLang="en-US" dirty="0">
                <a:solidFill>
                  <a:schemeClr val="bg2">
                    <a:lumMod val="10000"/>
                  </a:schemeClr>
                </a:solidFill>
              </a:rPr>
              <a:t> </a:t>
            </a:r>
            <a:r>
              <a:rPr lang="en-US" altLang="zh-CN" dirty="0">
                <a:solidFill>
                  <a:schemeClr val="bg2">
                    <a:lumMod val="10000"/>
                  </a:schemeClr>
                </a:solidFill>
              </a:rPr>
              <a:t>label-anchored</a:t>
            </a:r>
            <a:r>
              <a:rPr lang="zh-CN" altLang="en-US" dirty="0">
                <a:solidFill>
                  <a:schemeClr val="bg2">
                    <a:lumMod val="10000"/>
                  </a:schemeClr>
                </a:solidFill>
              </a:rPr>
              <a:t> </a:t>
            </a:r>
            <a:r>
              <a:rPr lang="en-US" altLang="zh-CN" dirty="0">
                <a:solidFill>
                  <a:schemeClr val="bg2">
                    <a:lumMod val="10000"/>
                  </a:schemeClr>
                </a:solidFill>
              </a:rPr>
              <a:t>graph decoding is</a:t>
            </a:r>
            <a:r>
              <a:rPr lang="zh-CN" altLang="en-US" dirty="0">
                <a:solidFill>
                  <a:schemeClr val="bg2">
                    <a:lumMod val="10000"/>
                  </a:schemeClr>
                </a:solidFill>
              </a:rPr>
              <a:t> </a:t>
            </a:r>
            <a:r>
              <a:rPr lang="en-US" altLang="zh-CN" dirty="0">
                <a:solidFill>
                  <a:schemeClr val="bg2">
                    <a:lumMod val="10000"/>
                  </a:schemeClr>
                </a:solidFill>
              </a:rPr>
              <a:t>technically challenging!</a:t>
            </a:r>
            <a:endParaRPr lang="en-US" dirty="0">
              <a:solidFill>
                <a:schemeClr val="bg2">
                  <a:lumMod val="10000"/>
                </a:schemeClr>
              </a:solidFill>
            </a:endParaRPr>
          </a:p>
        </p:txBody>
      </p:sp>
      <p:sp>
        <p:nvSpPr>
          <p:cNvPr id="46" name="TextBox 45">
            <a:extLst>
              <a:ext uri="{FF2B5EF4-FFF2-40B4-BE49-F238E27FC236}">
                <a16:creationId xmlns:a16="http://schemas.microsoft.com/office/drawing/2014/main" id="{2E6D1FD9-0A3A-E832-7413-4B4F5E768443}"/>
              </a:ext>
            </a:extLst>
          </p:cNvPr>
          <p:cNvSpPr txBox="1"/>
          <p:nvPr/>
        </p:nvSpPr>
        <p:spPr>
          <a:xfrm>
            <a:off x="7729461" y="4681716"/>
            <a:ext cx="2934585" cy="538609"/>
          </a:xfrm>
          <a:prstGeom prst="rect">
            <a:avLst/>
          </a:prstGeom>
          <a:noFill/>
        </p:spPr>
        <p:txBody>
          <a:bodyPr wrap="square">
            <a:spAutoFit/>
          </a:bodyPr>
          <a:lstStyle/>
          <a:p>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still</a:t>
            </a:r>
            <a:r>
              <a:rPr lang="zh-CN" alt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imbalanced</a:t>
            </a:r>
            <a:endParaRPr lang="en-US"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7" name="TextBox 46">
            <a:extLst>
              <a:ext uri="{FF2B5EF4-FFF2-40B4-BE49-F238E27FC236}">
                <a16:creationId xmlns:a16="http://schemas.microsoft.com/office/drawing/2014/main" id="{099918BF-D94C-5DE9-257F-9169A0CA02EE}"/>
              </a:ext>
            </a:extLst>
          </p:cNvPr>
          <p:cNvSpPr txBox="1"/>
          <p:nvPr/>
        </p:nvSpPr>
        <p:spPr>
          <a:xfrm>
            <a:off x="1056073" y="6376852"/>
            <a:ext cx="1953766" cy="538609"/>
          </a:xfrm>
          <a:prstGeom prst="rect">
            <a:avLst/>
          </a:prstGeom>
          <a:noFill/>
        </p:spPr>
        <p:txBody>
          <a:bodyPr wrap="square">
            <a:spAutoFit/>
          </a:bodyPr>
          <a:lstStyle/>
          <a:p>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1.2</a:t>
            </a:r>
            <a:r>
              <a:rPr lang="zh-CN" alt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million</a:t>
            </a:r>
            <a:endParaRPr lang="en-US" i="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50" name="Group 49">
            <a:extLst>
              <a:ext uri="{FF2B5EF4-FFF2-40B4-BE49-F238E27FC236}">
                <a16:creationId xmlns:a16="http://schemas.microsoft.com/office/drawing/2014/main" id="{2F14F3BF-0E16-3B3D-A059-0F63A5F1BEAC}"/>
              </a:ext>
            </a:extLst>
          </p:cNvPr>
          <p:cNvGrpSpPr/>
          <p:nvPr/>
        </p:nvGrpSpPr>
        <p:grpSpPr>
          <a:xfrm>
            <a:off x="8504298" y="3102611"/>
            <a:ext cx="5167444" cy="3370243"/>
            <a:chOff x="8504298" y="3102611"/>
            <a:chExt cx="5167444" cy="3370243"/>
          </a:xfrm>
        </p:grpSpPr>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12">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13"/>
            <a:stretch>
              <a:fillRect/>
            </a:stretch>
          </p:blipFill>
          <p:spPr>
            <a:xfrm>
              <a:off x="11661459" y="5101254"/>
              <a:ext cx="2010283" cy="1371600"/>
            </a:xfrm>
            <a:prstGeom prst="rect">
              <a:avLst/>
            </a:prstGeom>
          </p:spPr>
        </p:pic>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aug</m:t>
                            </m:r>
                          </m:sub>
                        </m:sSub>
                      </m:oMath>
                    </m:oMathPara>
                  </a14:m>
                  <a:endParaRPr lang="en-US" dirty="0">
                    <a:solidFill>
                      <a:schemeClr val="bg2">
                        <a:lumMod val="10000"/>
                      </a:schemeClr>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4"/>
                  <a:stretch>
                    <a:fillRect b="-12000"/>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00CD213F-CB0E-0B04-2FF2-76767D927D71}"/>
                </a:ext>
              </a:extLst>
            </p:cNvPr>
            <p:cNvCxnSpPr/>
            <p:nvPr/>
          </p:nvCxnSpPr>
          <p:spPr>
            <a:xfrm>
              <a:off x="10618835" y="3102611"/>
              <a:ext cx="0" cy="1795918"/>
            </a:xfrm>
            <a:prstGeom prst="line">
              <a:avLst/>
            </a:prstGeom>
            <a:ln w="38100" cmpd="sng">
              <a:solidFill>
                <a:srgbClr val="FF2600"/>
              </a:solidFill>
              <a:prstDash val="sysDot"/>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5375EE7-9535-4CE0-0DBF-DB32CA524830}"/>
                    </a:ext>
                  </a:extLst>
                </p:cNvPr>
                <p:cNvSpPr txBox="1"/>
                <p:nvPr/>
              </p:nvSpPr>
              <p:spPr>
                <a:xfrm>
                  <a:off x="10664046" y="3688027"/>
                  <a:ext cx="2048854" cy="523220"/>
                </a:xfrm>
                <a:prstGeom prst="rect">
                  <a:avLst/>
                </a:prstGeom>
                <a:noFill/>
              </p:spPr>
              <p:txBody>
                <a:bodyPr wrap="square">
                  <a:spAutoFit/>
                </a:bodyPr>
                <a:lstStyle/>
                <a:p>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2800" dirty="0">
                      <a:solidFill>
                        <a:schemeClr val="bg2">
                          <a:lumMod val="10000"/>
                        </a:schemeClr>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endParaRPr lang="en-US" sz="2800" dirty="0"/>
                </a:p>
              </p:txBody>
            </p:sp>
          </mc:Choice>
          <mc:Fallback xmlns="">
            <p:sp>
              <p:nvSpPr>
                <p:cNvPr id="49" name="TextBox 48">
                  <a:extLst>
                    <a:ext uri="{FF2B5EF4-FFF2-40B4-BE49-F238E27FC236}">
                      <a16:creationId xmlns:a16="http://schemas.microsoft.com/office/drawing/2014/main" id="{95375EE7-9535-4CE0-0DBF-DB32CA524830}"/>
                    </a:ext>
                  </a:extLst>
                </p:cNvPr>
                <p:cNvSpPr txBox="1">
                  <a:spLocks noRot="1" noChangeAspect="1" noMove="1" noResize="1" noEditPoints="1" noAdjustHandles="1" noChangeArrowheads="1" noChangeShapeType="1" noTextEdit="1"/>
                </p:cNvSpPr>
                <p:nvPr/>
              </p:nvSpPr>
              <p:spPr>
                <a:xfrm>
                  <a:off x="10664046" y="3688027"/>
                  <a:ext cx="2048854" cy="523220"/>
                </a:xfrm>
                <a:prstGeom prst="rect">
                  <a:avLst/>
                </a:prstGeom>
                <a:blipFill>
                  <a:blip r:embed="rId15"/>
                  <a:stretch>
                    <a:fillRect l="-6173" t="-14286" b="-28571"/>
                  </a:stretch>
                </a:blipFill>
              </p:spPr>
              <p:txBody>
                <a:bodyPr/>
                <a:lstStyle/>
                <a:p>
                  <a:r>
                    <a:rPr lang="en-US">
                      <a:noFill/>
                    </a:rPr>
                    <a:t> </a:t>
                  </a:r>
                </a:p>
              </p:txBody>
            </p:sp>
          </mc:Fallback>
        </mc:AlternateContent>
      </p:grpSp>
    </p:spTree>
    <p:extLst>
      <p:ext uri="{BB962C8B-B14F-4D97-AF65-F5344CB8AC3E}">
        <p14:creationId xmlns:p14="http://schemas.microsoft.com/office/powerpoint/2010/main" val="4242807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a:extLst>
              <a:ext uri="{FF2B5EF4-FFF2-40B4-BE49-F238E27FC236}">
                <a16:creationId xmlns:a16="http://schemas.microsoft.com/office/drawing/2014/main" id="{5B676252-28A9-D052-42BA-4AF77A977B24}"/>
              </a:ext>
            </a:extLst>
          </p:cNvPr>
          <p:cNvSpPr/>
          <p:nvPr/>
        </p:nvSpPr>
        <p:spPr>
          <a:xfrm>
            <a:off x="8853064" y="2153987"/>
            <a:ext cx="6509036" cy="6632433"/>
          </a:xfrm>
          <a:prstGeom prst="roundRect">
            <a:avLst>
              <a:gd name="adj" fmla="val 5854"/>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800" dirty="0">
              <a:solidFill>
                <a:schemeClr val="tx1"/>
              </a:solidFill>
              <a:latin typeface="Times New Roman" panose="02020603050405020304" pitchFamily="18" charset="0"/>
              <a:cs typeface="Times New Roman" panose="02020603050405020304" pitchFamily="18" charset="0"/>
            </a:endParaRPr>
          </a:p>
        </p:txBody>
      </p:sp>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In</a:t>
            </a:r>
            <a:r>
              <a:rPr lang="zh-CN" altLang="en-US" sz="5000" dirty="0"/>
              <a:t> </a:t>
            </a:r>
            <a:r>
              <a:rPr lang="en-US" altLang="zh-CN" sz="5000" dirty="0"/>
              <a:t>Latent</a:t>
            </a:r>
            <a:r>
              <a:rPr lang="zh-CN" altLang="en-US" sz="5000" dirty="0"/>
              <a:t> </a:t>
            </a:r>
            <a:r>
              <a:rPr lang="en-US" altLang="zh-CN" sz="5000" dirty="0"/>
              <a:t>Space:</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17</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9" name="Picture 8">
            <a:extLst>
              <a:ext uri="{FF2B5EF4-FFF2-40B4-BE49-F238E27FC236}">
                <a16:creationId xmlns:a16="http://schemas.microsoft.com/office/drawing/2014/main" id="{764DD218-3BA3-6607-8F67-7F752C99C4BD}"/>
              </a:ext>
            </a:extLst>
          </p:cNvPr>
          <p:cNvPicPr>
            <a:picLocks noChangeAspect="1"/>
          </p:cNvPicPr>
          <p:nvPr/>
        </p:nvPicPr>
        <p:blipFill>
          <a:blip r:embed="rId3"/>
          <a:stretch>
            <a:fillRect/>
          </a:stretch>
        </p:blipFill>
        <p:spPr>
          <a:xfrm>
            <a:off x="818201" y="4005901"/>
            <a:ext cx="4572000" cy="3119439"/>
          </a:xfrm>
          <a:prstGeom prst="rect">
            <a:avLst/>
          </a:prstGeom>
          <a:ln w="57150">
            <a:noFill/>
          </a:ln>
        </p:spPr>
      </p:pic>
      <p:graphicFrame>
        <p:nvGraphicFramePr>
          <p:cNvPr id="24" name="Table 12">
            <a:extLst>
              <a:ext uri="{FF2B5EF4-FFF2-40B4-BE49-F238E27FC236}">
                <a16:creationId xmlns:a16="http://schemas.microsoft.com/office/drawing/2014/main" id="{ECA4D7ED-EF65-B980-6994-06D1418BB402}"/>
              </a:ext>
            </a:extLst>
          </p:cNvPr>
          <p:cNvGraphicFramePr>
            <a:graphicFrameLocks noGrp="1"/>
          </p:cNvGraphicFramePr>
          <p:nvPr>
            <p:extLst>
              <p:ext uri="{D42A27DB-BD31-4B8C-83A1-F6EECF244321}">
                <p14:modId xmlns:p14="http://schemas.microsoft.com/office/powerpoint/2010/main" val="3878661600"/>
              </p:ext>
            </p:extLst>
          </p:nvPr>
        </p:nvGraphicFramePr>
        <p:xfrm>
          <a:off x="1231074" y="4298584"/>
          <a:ext cx="3655901" cy="2534072"/>
        </p:xfrm>
        <a:graphic>
          <a:graphicData uri="http://schemas.openxmlformats.org/drawingml/2006/table">
            <a:tbl>
              <a:tblPr firstRow="1" bandRow="1">
                <a:tableStyleId>{5C22544A-7EE6-4342-B048-85BDC9FD1C3A}</a:tableStyleId>
              </a:tblPr>
              <a:tblGrid>
                <a:gridCol w="215053">
                  <a:extLst>
                    <a:ext uri="{9D8B030D-6E8A-4147-A177-3AD203B41FA5}">
                      <a16:colId xmlns:a16="http://schemas.microsoft.com/office/drawing/2014/main" val="2633576631"/>
                    </a:ext>
                  </a:extLst>
                </a:gridCol>
                <a:gridCol w="215053">
                  <a:extLst>
                    <a:ext uri="{9D8B030D-6E8A-4147-A177-3AD203B41FA5}">
                      <a16:colId xmlns:a16="http://schemas.microsoft.com/office/drawing/2014/main" val="2570354614"/>
                    </a:ext>
                  </a:extLst>
                </a:gridCol>
                <a:gridCol w="215053">
                  <a:extLst>
                    <a:ext uri="{9D8B030D-6E8A-4147-A177-3AD203B41FA5}">
                      <a16:colId xmlns:a16="http://schemas.microsoft.com/office/drawing/2014/main" val="899123080"/>
                    </a:ext>
                  </a:extLst>
                </a:gridCol>
                <a:gridCol w="215053">
                  <a:extLst>
                    <a:ext uri="{9D8B030D-6E8A-4147-A177-3AD203B41FA5}">
                      <a16:colId xmlns:a16="http://schemas.microsoft.com/office/drawing/2014/main" val="1005825116"/>
                    </a:ext>
                  </a:extLst>
                </a:gridCol>
                <a:gridCol w="215053">
                  <a:extLst>
                    <a:ext uri="{9D8B030D-6E8A-4147-A177-3AD203B41FA5}">
                      <a16:colId xmlns:a16="http://schemas.microsoft.com/office/drawing/2014/main" val="2210845021"/>
                    </a:ext>
                  </a:extLst>
                </a:gridCol>
                <a:gridCol w="215053">
                  <a:extLst>
                    <a:ext uri="{9D8B030D-6E8A-4147-A177-3AD203B41FA5}">
                      <a16:colId xmlns:a16="http://schemas.microsoft.com/office/drawing/2014/main" val="418967194"/>
                    </a:ext>
                  </a:extLst>
                </a:gridCol>
                <a:gridCol w="215053">
                  <a:extLst>
                    <a:ext uri="{9D8B030D-6E8A-4147-A177-3AD203B41FA5}">
                      <a16:colId xmlns:a16="http://schemas.microsoft.com/office/drawing/2014/main" val="2064301659"/>
                    </a:ext>
                  </a:extLst>
                </a:gridCol>
                <a:gridCol w="215053">
                  <a:extLst>
                    <a:ext uri="{9D8B030D-6E8A-4147-A177-3AD203B41FA5}">
                      <a16:colId xmlns:a16="http://schemas.microsoft.com/office/drawing/2014/main" val="975444280"/>
                    </a:ext>
                  </a:extLst>
                </a:gridCol>
                <a:gridCol w="215053">
                  <a:extLst>
                    <a:ext uri="{9D8B030D-6E8A-4147-A177-3AD203B41FA5}">
                      <a16:colId xmlns:a16="http://schemas.microsoft.com/office/drawing/2014/main" val="1124199042"/>
                    </a:ext>
                  </a:extLst>
                </a:gridCol>
                <a:gridCol w="215053">
                  <a:extLst>
                    <a:ext uri="{9D8B030D-6E8A-4147-A177-3AD203B41FA5}">
                      <a16:colId xmlns:a16="http://schemas.microsoft.com/office/drawing/2014/main" val="3227010386"/>
                    </a:ext>
                  </a:extLst>
                </a:gridCol>
                <a:gridCol w="215053">
                  <a:extLst>
                    <a:ext uri="{9D8B030D-6E8A-4147-A177-3AD203B41FA5}">
                      <a16:colId xmlns:a16="http://schemas.microsoft.com/office/drawing/2014/main" val="4129112962"/>
                    </a:ext>
                  </a:extLst>
                </a:gridCol>
                <a:gridCol w="215053">
                  <a:extLst>
                    <a:ext uri="{9D8B030D-6E8A-4147-A177-3AD203B41FA5}">
                      <a16:colId xmlns:a16="http://schemas.microsoft.com/office/drawing/2014/main" val="2510733751"/>
                    </a:ext>
                  </a:extLst>
                </a:gridCol>
                <a:gridCol w="215053">
                  <a:extLst>
                    <a:ext uri="{9D8B030D-6E8A-4147-A177-3AD203B41FA5}">
                      <a16:colId xmlns:a16="http://schemas.microsoft.com/office/drawing/2014/main" val="2110598466"/>
                    </a:ext>
                  </a:extLst>
                </a:gridCol>
                <a:gridCol w="215053">
                  <a:extLst>
                    <a:ext uri="{9D8B030D-6E8A-4147-A177-3AD203B41FA5}">
                      <a16:colId xmlns:a16="http://schemas.microsoft.com/office/drawing/2014/main" val="3440723618"/>
                    </a:ext>
                  </a:extLst>
                </a:gridCol>
                <a:gridCol w="215053">
                  <a:extLst>
                    <a:ext uri="{9D8B030D-6E8A-4147-A177-3AD203B41FA5}">
                      <a16:colId xmlns:a16="http://schemas.microsoft.com/office/drawing/2014/main" val="2073414442"/>
                    </a:ext>
                  </a:extLst>
                </a:gridCol>
                <a:gridCol w="215053">
                  <a:extLst>
                    <a:ext uri="{9D8B030D-6E8A-4147-A177-3AD203B41FA5}">
                      <a16:colId xmlns:a16="http://schemas.microsoft.com/office/drawing/2014/main" val="2642425610"/>
                    </a:ext>
                  </a:extLst>
                </a:gridCol>
                <a:gridCol w="215053">
                  <a:extLst>
                    <a:ext uri="{9D8B030D-6E8A-4147-A177-3AD203B41FA5}">
                      <a16:colId xmlns:a16="http://schemas.microsoft.com/office/drawing/2014/main" val="2495494803"/>
                    </a:ext>
                  </a:extLst>
                </a:gridCol>
              </a:tblGrid>
              <a:tr h="2534072">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solidFill>
                      <a:srgbClr val="0432FF">
                        <a:alpha val="20000"/>
                      </a:srgbClr>
                    </a:solidFill>
                  </a:tcPr>
                </a:tc>
                <a:tc>
                  <a:txBody>
                    <a:bodyPr/>
                    <a:lstStyle/>
                    <a:p>
                      <a:endParaRPr lang="en-US" dirty="0"/>
                    </a:p>
                  </a:txBody>
                  <a:tcPr>
                    <a:lnR w="12700" cap="flat" cmpd="sng" algn="ctr">
                      <a:solidFill>
                        <a:schemeClr val="tx1"/>
                      </a:solidFill>
                      <a:prstDash val="solid"/>
                      <a:round/>
                      <a:headEnd type="none" w="med" len="med"/>
                      <a:tailEnd type="none" w="med" len="med"/>
                    </a:lnR>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432FF">
                        <a:alpha val="20000"/>
                      </a:srgbClr>
                    </a:solidFill>
                  </a:tcPr>
                </a:tc>
                <a:tc>
                  <a:txBody>
                    <a:bodyPr/>
                    <a:lstStyle/>
                    <a:p>
                      <a:endParaRPr lang="en-US" dirty="0"/>
                    </a:p>
                  </a:txBody>
                  <a:tcPr>
                    <a:lnL w="12700" cap="flat" cmpd="sng" algn="ctr">
                      <a:solidFill>
                        <a:schemeClr val="tx1"/>
                      </a:solidFill>
                      <a:prstDash val="solid"/>
                      <a:round/>
                      <a:headEnd type="none" w="med" len="med"/>
                      <a:tailEnd type="none" w="med" len="med"/>
                    </a:lnL>
                    <a:solidFill>
                      <a:srgbClr val="0432FF">
                        <a:alpha val="20000"/>
                      </a:srgbClr>
                    </a:solidFill>
                  </a:tcPr>
                </a:tc>
                <a:extLst>
                  <a:ext uri="{0D108BD9-81ED-4DB2-BD59-A6C34878D82A}">
                    <a16:rowId xmlns:a16="http://schemas.microsoft.com/office/drawing/2014/main" val="1685256822"/>
                  </a:ext>
                </a:extLst>
              </a:tr>
            </a:tbl>
          </a:graphicData>
        </a:graphic>
      </p:graphicFrame>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B2DCE1C-B289-4394-51B8-74AF5E41400A}"/>
                  </a:ext>
                </a:extLst>
              </p:cNvPr>
              <p:cNvSpPr txBox="1"/>
              <p:nvPr/>
            </p:nvSpPr>
            <p:spPr>
              <a:xfrm>
                <a:off x="5815095" y="5425814"/>
                <a:ext cx="2885827" cy="9541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𝒛</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d>
                        <m:dPr>
                          <m:begChr m:val="{"/>
                          <m:endChr m:val="}"/>
                          <m:ctrlP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ctrlPr>
                        </m:dPr>
                        <m:e>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𝒉</m:t>
                          </m:r>
                        </m:e>
                      </m:d>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𝑎</m:t>
                          </m:r>
                        </m:e>
                        <m: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𝑖</m:t>
                          </m:r>
                        </m:sub>
                      </m:sSub>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m:t>
                      </m:r>
                      <m:r>
                        <m:rPr>
                          <m:sty m:val="p"/>
                        </m:rPr>
                        <a:rPr lang="en-US" altLang="zh-CN" sz="2800" b="0" i="0" smtClean="0">
                          <a:solidFill>
                            <a:schemeClr val="bg2">
                              <a:lumMod val="10000"/>
                            </a:schemeClr>
                          </a:solidFill>
                          <a:latin typeface="Cambria Math" panose="02040503050406030204" pitchFamily="18" charset="0"/>
                          <a:cs typeface="Times New Roman" panose="02020603050405020304" pitchFamily="18" charset="0"/>
                        </a:rPr>
                        <m:t>mean</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r>
                        <a:rPr lang="en-US" altLang="zh-CN" sz="2800" b="0" i="1" smtClean="0">
                          <a:solidFill>
                            <a:schemeClr val="bg2">
                              <a:lumMod val="10000"/>
                            </a:schemeClr>
                          </a:solidFill>
                          <a:latin typeface="Cambria Math" panose="02040503050406030204" pitchFamily="18" charset="0"/>
                          <a:cs typeface="Times New Roman" panose="02020603050405020304" pitchFamily="18" charset="0"/>
                        </a:rPr>
                        <m:t>𝑦</m:t>
                      </m:r>
                      <m:r>
                        <a:rPr lang="en-US" altLang="zh-CN" sz="2800" b="1" i="1" smtClean="0">
                          <a:solidFill>
                            <a:schemeClr val="bg2">
                              <a:lumMod val="10000"/>
                            </a:schemeClr>
                          </a:solidFill>
                          <a:latin typeface="Cambria Math" panose="02040503050406030204" pitchFamily="18" charset="0"/>
                          <a:cs typeface="Times New Roman" panose="02020603050405020304" pitchFamily="18" charset="0"/>
                        </a:rPr>
                        <m:t>})</m:t>
                      </m:r>
                    </m:oMath>
                  </m:oMathPara>
                </a14:m>
                <a:endParaRPr lang="en-US" sz="2800" dirty="0"/>
              </a:p>
            </p:txBody>
          </p:sp>
        </mc:Choice>
        <mc:Fallback xmlns="">
          <p:sp>
            <p:nvSpPr>
              <p:cNvPr id="29" name="TextBox 28">
                <a:extLst>
                  <a:ext uri="{FF2B5EF4-FFF2-40B4-BE49-F238E27FC236}">
                    <a16:creationId xmlns:a16="http://schemas.microsoft.com/office/drawing/2014/main" id="{6B2DCE1C-B289-4394-51B8-74AF5E41400A}"/>
                  </a:ext>
                </a:extLst>
              </p:cNvPr>
              <p:cNvSpPr txBox="1">
                <a:spLocks noRot="1" noChangeAspect="1" noMove="1" noResize="1" noEditPoints="1" noAdjustHandles="1" noChangeArrowheads="1" noChangeShapeType="1" noTextEdit="1"/>
              </p:cNvSpPr>
              <p:nvPr/>
            </p:nvSpPr>
            <p:spPr>
              <a:xfrm>
                <a:off x="5815095" y="5425814"/>
                <a:ext cx="2885827" cy="954107"/>
              </a:xfrm>
              <a:prstGeom prst="rect">
                <a:avLst/>
              </a:prstGeom>
              <a:blipFill>
                <a:blip r:embed="rId4"/>
                <a:stretch>
                  <a:fillRect b="-10526"/>
                </a:stretch>
              </a:blipFill>
            </p:spPr>
            <p:txBody>
              <a:bodyPr/>
              <a:lstStyle/>
              <a:p>
                <a:r>
                  <a:rPr lang="en-US">
                    <a:noFill/>
                  </a:rPr>
                  <a:t> </a:t>
                </a:r>
              </a:p>
            </p:txBody>
          </p:sp>
        </mc:Fallback>
      </mc:AlternateContent>
      <p:pic>
        <p:nvPicPr>
          <p:cNvPr id="41" name="Picture 40">
            <a:extLst>
              <a:ext uri="{FF2B5EF4-FFF2-40B4-BE49-F238E27FC236}">
                <a16:creationId xmlns:a16="http://schemas.microsoft.com/office/drawing/2014/main" id="{AB1898F6-1C3C-47E9-CBD4-BAD5F7C1E0D5}"/>
              </a:ext>
            </a:extLst>
          </p:cNvPr>
          <p:cNvPicPr>
            <a:picLocks noChangeAspect="1"/>
          </p:cNvPicPr>
          <p:nvPr/>
        </p:nvPicPr>
        <p:blipFill>
          <a:blip r:embed="rId5"/>
          <a:stretch>
            <a:fillRect/>
          </a:stretch>
        </p:blipFill>
        <p:spPr>
          <a:xfrm>
            <a:off x="5565050" y="2995620"/>
            <a:ext cx="274320" cy="3401568"/>
          </a:xfrm>
          <a:prstGeom prst="rect">
            <a:avLst/>
          </a:prstGeom>
          <a:ln>
            <a:solidFill>
              <a:schemeClr val="bg2">
                <a:lumMod val="10000"/>
              </a:schemeClr>
            </a:solidFill>
          </a:ln>
        </p:spPr>
      </p:pic>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123AF0-2FFB-C3B3-C24C-D7C17F61D7B3}"/>
                  </a:ext>
                </a:extLst>
              </p:cNvPr>
              <p:cNvSpPr txBox="1"/>
              <p:nvPr/>
            </p:nvSpPr>
            <p:spPr>
              <a:xfrm>
                <a:off x="1137638" y="7001791"/>
                <a:ext cx="1153308"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1,2,3,…</m:t>
                      </m:r>
                    </m:oMath>
                  </m:oMathPara>
                </a14:m>
                <a:endParaRPr lang="en-US" dirty="0">
                  <a:solidFill>
                    <a:schemeClr val="bg2">
                      <a:lumMod val="10000"/>
                    </a:schemeClr>
                  </a:solidFill>
                </a:endParaRPr>
              </a:p>
            </p:txBody>
          </p:sp>
        </mc:Choice>
        <mc:Fallback xmlns="">
          <p:sp>
            <p:nvSpPr>
              <p:cNvPr id="42" name="TextBox 41">
                <a:extLst>
                  <a:ext uri="{FF2B5EF4-FFF2-40B4-BE49-F238E27FC236}">
                    <a16:creationId xmlns:a16="http://schemas.microsoft.com/office/drawing/2014/main" id="{71123AF0-2FFB-C3B3-C24C-D7C17F61D7B3}"/>
                  </a:ext>
                </a:extLst>
              </p:cNvPr>
              <p:cNvSpPr txBox="1">
                <a:spLocks noRot="1" noChangeAspect="1" noMove="1" noResize="1" noEditPoints="1" noAdjustHandles="1" noChangeArrowheads="1" noChangeShapeType="1" noTextEdit="1"/>
              </p:cNvSpPr>
              <p:nvPr/>
            </p:nvSpPr>
            <p:spPr>
              <a:xfrm>
                <a:off x="1137638" y="7001791"/>
                <a:ext cx="1153308" cy="538609"/>
              </a:xfrm>
              <a:prstGeom prst="rect">
                <a:avLst/>
              </a:prstGeom>
              <a:blipFill>
                <a:blip r:embed="rId6"/>
                <a:stretch>
                  <a:fillRect l="-3261" r="-11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CF9991B-1501-CDE3-5CF0-77F889CC9807}"/>
                  </a:ext>
                </a:extLst>
              </p:cNvPr>
              <p:cNvSpPr txBox="1"/>
              <p:nvPr/>
            </p:nvSpPr>
            <p:spPr>
              <a:xfrm>
                <a:off x="3206203" y="7000617"/>
                <a:ext cx="2608892" cy="5386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2">
                              <a:lumMod val="10000"/>
                            </a:schemeClr>
                          </a:solidFill>
                          <a:latin typeface="Cambria Math" panose="02040503050406030204" pitchFamily="18" charset="0"/>
                        </a:rPr>
                        <m:t>…,</m:t>
                      </m:r>
                      <m:r>
                        <a:rPr lang="en-US" altLang="zh-CN" b="0" i="1" smtClean="0">
                          <a:solidFill>
                            <a:schemeClr val="bg2">
                              <a:lumMod val="10000"/>
                            </a:schemeClr>
                          </a:solidFill>
                          <a:latin typeface="Cambria Math" panose="02040503050406030204" pitchFamily="18" charset="0"/>
                        </a:rPr>
                        <m:t>𝐶</m:t>
                      </m:r>
                    </m:oMath>
                  </m:oMathPara>
                </a14:m>
                <a:endParaRPr lang="en-US" dirty="0">
                  <a:solidFill>
                    <a:schemeClr val="bg2">
                      <a:lumMod val="10000"/>
                    </a:schemeClr>
                  </a:solidFill>
                </a:endParaRPr>
              </a:p>
            </p:txBody>
          </p:sp>
        </mc:Choice>
        <mc:Fallback xmlns="">
          <p:sp>
            <p:nvSpPr>
              <p:cNvPr id="43" name="TextBox 42">
                <a:extLst>
                  <a:ext uri="{FF2B5EF4-FFF2-40B4-BE49-F238E27FC236}">
                    <a16:creationId xmlns:a16="http://schemas.microsoft.com/office/drawing/2014/main" id="{6CF9991B-1501-CDE3-5CF0-77F889CC9807}"/>
                  </a:ext>
                </a:extLst>
              </p:cNvPr>
              <p:cNvSpPr txBox="1">
                <a:spLocks noRot="1" noChangeAspect="1" noMove="1" noResize="1" noEditPoints="1" noAdjustHandles="1" noChangeArrowheads="1" noChangeShapeType="1" noTextEdit="1"/>
              </p:cNvSpPr>
              <p:nvPr/>
            </p:nvSpPr>
            <p:spPr>
              <a:xfrm>
                <a:off x="3206203" y="7000617"/>
                <a:ext cx="2608892" cy="53860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181DF447-AA57-9526-9F82-2CA525B087E8}"/>
                  </a:ext>
                </a:extLst>
              </p:cNvPr>
              <p:cNvSpPr txBox="1"/>
              <p:nvPr/>
            </p:nvSpPr>
            <p:spPr>
              <a:xfrm>
                <a:off x="2131699" y="3382927"/>
                <a:ext cx="3229099" cy="528350"/>
              </a:xfrm>
              <a:prstGeom prst="rect">
                <a:avLst/>
              </a:prstGeom>
              <a:noFill/>
            </p:spPr>
            <p:txBody>
              <a:bodyPr wrap="square">
                <a:spAutoFit/>
              </a:bodyPr>
              <a:lstStyle/>
              <a:p>
                <a14:m>
                  <m:oMath xmlns:m="http://schemas.openxmlformats.org/officeDocument/2006/math">
                    <m:r>
                      <a:rPr lang="en-US" altLang="zh-CN" b="0" i="1" smtClean="0">
                        <a:solidFill>
                          <a:schemeClr val="bg2">
                            <a:lumMod val="10000"/>
                          </a:schemeClr>
                        </a:solidFill>
                        <a:latin typeface="Cambria Math" panose="02040503050406030204" pitchFamily="18" charset="0"/>
                      </a:rPr>
                      <m:t>𝑖</m:t>
                    </m:r>
                  </m:oMath>
                </a14:m>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altLang="zh-CN" sz="2800"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label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interval</a:t>
                </a:r>
                <a:endParaRPr lang="en-US"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xmlns="">
          <p:sp>
            <p:nvSpPr>
              <p:cNvPr id="44" name="TextBox 43">
                <a:extLst>
                  <a:ext uri="{FF2B5EF4-FFF2-40B4-BE49-F238E27FC236}">
                    <a16:creationId xmlns:a16="http://schemas.microsoft.com/office/drawing/2014/main" id="{181DF447-AA57-9526-9F82-2CA525B087E8}"/>
                  </a:ext>
                </a:extLst>
              </p:cNvPr>
              <p:cNvSpPr txBox="1">
                <a:spLocks noRot="1" noChangeAspect="1" noMove="1" noResize="1" noEditPoints="1" noAdjustHandles="1" noChangeArrowheads="1" noChangeShapeType="1" noTextEdit="1"/>
              </p:cNvSpPr>
              <p:nvPr/>
            </p:nvSpPr>
            <p:spPr>
              <a:xfrm>
                <a:off x="2131699" y="3382927"/>
                <a:ext cx="3229099" cy="528350"/>
              </a:xfrm>
              <a:prstGeom prst="rect">
                <a:avLst/>
              </a:prstGeom>
              <a:blipFill>
                <a:blip r:embed="rId8"/>
                <a:stretch>
                  <a:fillRect l="-1181" t="-9302" b="-30233"/>
                </a:stretch>
              </a:blipFill>
            </p:spPr>
            <p:txBody>
              <a:bodyPr/>
              <a:lstStyle/>
              <a:p>
                <a:r>
                  <a:rPr lang="en-US">
                    <a:noFill/>
                  </a:rPr>
                  <a:t> </a:t>
                </a:r>
              </a:p>
            </p:txBody>
          </p:sp>
        </mc:Fallback>
      </mc:AlternateContent>
      <p:cxnSp>
        <p:nvCxnSpPr>
          <p:cNvPr id="45" name="Straight Connector 44">
            <a:extLst>
              <a:ext uri="{FF2B5EF4-FFF2-40B4-BE49-F238E27FC236}">
                <a16:creationId xmlns:a16="http://schemas.microsoft.com/office/drawing/2014/main" id="{8028D2AE-F2CD-0089-AB39-C854AFCBCCB5}"/>
              </a:ext>
            </a:extLst>
          </p:cNvPr>
          <p:cNvCxnSpPr>
            <a:cxnSpLocks/>
          </p:cNvCxnSpPr>
          <p:nvPr/>
        </p:nvCxnSpPr>
        <p:spPr>
          <a:xfrm flipV="1">
            <a:off x="4693937" y="2995620"/>
            <a:ext cx="871113" cy="1302964"/>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9DE12E9E-315E-3036-FD84-E38698161C50}"/>
              </a:ext>
            </a:extLst>
          </p:cNvPr>
          <p:cNvCxnSpPr>
            <a:cxnSpLocks/>
          </p:cNvCxnSpPr>
          <p:nvPr/>
        </p:nvCxnSpPr>
        <p:spPr>
          <a:xfrm flipV="1">
            <a:off x="4693937" y="6397188"/>
            <a:ext cx="871113" cy="435468"/>
          </a:xfrm>
          <a:prstGeom prst="line">
            <a:avLst/>
          </a:prstGeom>
          <a:ln w="12700" cmpd="sng">
            <a:solidFill>
              <a:schemeClr val="tx2"/>
            </a:solidFill>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0651F2B4-9F35-780C-4D6B-1DD370773E32}"/>
                  </a:ext>
                </a:extLst>
              </p:cNvPr>
              <p:cNvSpPr txBox="1"/>
              <p:nvPr/>
            </p:nvSpPr>
            <p:spPr>
              <a:xfrm>
                <a:off x="9038708" y="2211584"/>
                <a:ext cx="6137329" cy="6351419"/>
              </a:xfrm>
              <a:prstGeom prst="rect">
                <a:avLst/>
              </a:prstGeom>
              <a:noFill/>
              <a:ln w="19050">
                <a:noFill/>
                <a:prstDash val="dash"/>
              </a:ln>
            </p:spPr>
            <p:txBody>
              <a:bodyPr wrap="square" rtlCol="0">
                <a:spAutoFit/>
              </a:bodyPr>
              <a:lstStyle/>
              <a:p>
                <a:r>
                  <a:rPr lang="en-US" altLang="zh-CN" sz="2800" dirty="0">
                    <a:solidFill>
                      <a:schemeClr val="bg2">
                        <a:lumMod val="10000"/>
                      </a:schemeClr>
                    </a:solidFill>
                    <a:latin typeface="Helvetica Neue"/>
                    <a:cs typeface="Helvetica Neue"/>
                  </a:rPr>
                  <a:t>Given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target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value</a:t>
                </a:r>
                <a:r>
                  <a:rPr lang="zh-CN" altLang="en-US" sz="2800" dirty="0">
                    <a:solidFill>
                      <a:schemeClr val="bg2">
                        <a:lumMod val="10000"/>
                      </a:schemeClr>
                    </a:solidFill>
                    <a:latin typeface="Helvetica Neue"/>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oMath>
                </a14:m>
                <a:r>
                  <a:rPr lang="en-US" altLang="zh-CN" sz="2800" dirty="0">
                    <a:solidFill>
                      <a:schemeClr val="bg2">
                        <a:lumMod val="10000"/>
                      </a:schemeClr>
                    </a:solidFill>
                    <a:latin typeface="Helvetica Neue"/>
                    <a:cs typeface="Helvetica Neue"/>
                  </a:rPr>
                  <a:t>:</a:t>
                </a: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1.</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labeled</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example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𝐺</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sSub>
                              <m:sSubPr>
                                <m:ctrlPr>
                                  <a:rPr lang="en-US" sz="2800" i="1">
                                    <a:solidFill>
                                      <a:schemeClr val="bg2">
                                        <a:lumMod val="10000"/>
                                      </a:schemeClr>
                                    </a:solidFill>
                                    <a:latin typeface="Cambria Math" panose="02040503050406030204" pitchFamily="18" charset="0"/>
                                    <a:cs typeface="Times New Roman" panose="02020603050405020304" pitchFamily="18" charset="0"/>
                                  </a:rPr>
                                </m:ctrlPr>
                              </m:sSubPr>
                              <m:e>
                                <m:r>
                                  <a:rPr lang="en-US" sz="2800" i="1" smtClean="0">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imb</m:t>
                                </m:r>
                              </m:sub>
                            </m:sSub>
                            <m:r>
                              <a:rPr lang="en-US" sz="2800" i="1">
                                <a:solidFill>
                                  <a:schemeClr val="bg2">
                                    <a:lumMod val="10000"/>
                                  </a:schemeClr>
                                </a:solidFill>
                                <a:latin typeface="Cambria Math" panose="02040503050406030204" pitchFamily="18" charset="0"/>
                                <a:ea typeface="Cambria Math" panose="02040503050406030204" pitchFamily="18" charset="0"/>
                                <a:cs typeface="Times New Roman" panose="02020603050405020304" pitchFamily="18" charset="0"/>
                              </a:rPr>
                              <m:t>∪</m:t>
                            </m:r>
                            <m:r>
                              <a:rPr lang="en-US" sz="28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2800">
                                <a:solidFill>
                                  <a:schemeClr val="bg2">
                                    <a:lumMod val="10000"/>
                                  </a:schemeClr>
                                </a:solidFill>
                                <a:latin typeface="Cambria Math" panose="02040503050406030204" pitchFamily="18" charset="0"/>
                                <a:cs typeface="Times New Roman" panose="02020603050405020304" pitchFamily="18" charset="0"/>
                              </a:rPr>
                              <m:t>conf</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𝑦</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e>
                    </m:d>
                  </m:oMath>
                </a14:m>
                <a:endParaRPr lang="en-US" sz="2800" dirty="0">
                  <a:solidFill>
                    <a:schemeClr val="bg2">
                      <a:lumMod val="10000"/>
                    </a:schemeClr>
                  </a:solidFill>
                  <a:latin typeface="Helvetica Neue"/>
                  <a:cs typeface="Helvetica Neue"/>
                </a:endParaRPr>
              </a:p>
              <a:p>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2.</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Get</a:t>
                </a:r>
                <a:r>
                  <a:rPr lang="zh-CN" altLang="en-US" sz="2800" dirty="0">
                    <a:solidFill>
                      <a:schemeClr val="bg2">
                        <a:lumMod val="10000"/>
                      </a:schemeClr>
                    </a:solidFill>
                    <a:latin typeface="Helvetica Neue"/>
                    <a:cs typeface="Helvetica Neue"/>
                  </a:rPr>
                  <a:t> </a:t>
                </a:r>
                <a14:m>
                  <m:oMath xmlns:m="http://schemas.openxmlformats.org/officeDocument/2006/math">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𝒉</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m:rPr>
                        <m:sty m:val="p"/>
                      </m:rPr>
                      <a:rPr lang="en-US" altLang="zh-CN" sz="2800" b="0" i="0" dirty="0" smtClean="0">
                        <a:solidFill>
                          <a:schemeClr val="bg2">
                            <a:lumMod val="10000"/>
                          </a:schemeClr>
                        </a:solidFill>
                        <a:latin typeface="Cambria Math" panose="02040503050406030204" pitchFamily="18" charset="0"/>
                        <a:cs typeface="Arial" panose="020B0604020202020204" pitchFamily="34" charset="0"/>
                      </a:rPr>
                      <m:t>GNN</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𝐺</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m:t>
                    </m:r>
                  </m:oMath>
                </a14:m>
                <a:endParaRPr lang="en-US"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3.</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label</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interval</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smtClean="0">
                                <a:solidFill>
                                  <a:schemeClr val="bg2">
                                    <a:lumMod val="10000"/>
                                  </a:schemeClr>
                                </a:solidFill>
                                <a:latin typeface="Cambria Math" panose="02040503050406030204" pitchFamily="18" charset="0"/>
                                <a:cs typeface="Arial" panose="020B0604020202020204" pitchFamily="34" charset="0"/>
                              </a:rPr>
                              <m:t>𝒛</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sSub>
                          <m:sSub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sSubPr>
                          <m:e>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𝑎</m:t>
                            </m:r>
                          </m:e>
                          <m:sub>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𝑖</m:t>
                            </m:r>
                          </m:sub>
                        </m:sSub>
                      </m:e>
                    </m:d>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4.</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Constrain</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the</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sampling</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processes:</a:t>
                </a:r>
              </a:p>
              <a:p>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b="1" i="1" smtClean="0">
                            <a:solidFill>
                              <a:schemeClr val="bg2">
                                <a:lumMod val="10000"/>
                              </a:schemeClr>
                            </a:solidFill>
                            <a:latin typeface="Cambria Math" panose="02040503050406030204" pitchFamily="18" charset="0"/>
                            <a:cs typeface="Helvetica Neue"/>
                          </a:rPr>
                        </m:ctrlPr>
                      </m:accPr>
                      <m:e>
                        <m:r>
                          <a:rPr lang="en-US" altLang="zh-CN" sz="2800" b="1" i="1" smtClean="0">
                            <a:solidFill>
                              <a:schemeClr val="bg2">
                                <a:lumMod val="10000"/>
                              </a:schemeClr>
                            </a:solidFill>
                            <a:latin typeface="Cambria Math" panose="02040503050406030204" pitchFamily="18" charset="0"/>
                            <a:cs typeface="Helvetica Neue"/>
                          </a:rPr>
                          <m:t>𝒉</m:t>
                        </m:r>
                      </m:e>
                    </m:acc>
                    <m:r>
                      <a:rPr lang="en-US" altLang="zh-CN" sz="2800" b="0" i="1" smtClean="0">
                        <a:solidFill>
                          <a:schemeClr val="bg2">
                            <a:lumMod val="10000"/>
                          </a:schemeClr>
                        </a:solidFill>
                        <a:latin typeface="Cambria Math" panose="02040503050406030204" pitchFamily="18" charset="0"/>
                        <a:cs typeface="Helvetica Neue"/>
                      </a:rPr>
                      <m:t>=</m:t>
                    </m:r>
                  </m:oMath>
                </a14:m>
                <a:r>
                  <a:rPr lang="en-US" altLang="zh-CN" sz="2800" dirty="0">
                    <a:solidFill>
                      <a:schemeClr val="bg2">
                        <a:lumMod val="10000"/>
                      </a:schemeClr>
                    </a:solidFill>
                    <a:ea typeface="Cambria Math" panose="02040503050406030204" pitchFamily="18" charset="0"/>
                    <a:cs typeface="Helvetica Neue"/>
                  </a:rPr>
                  <a:t> </a:t>
                </a:r>
                <a14:m>
                  <m:oMath xmlns:m="http://schemas.openxmlformats.org/officeDocument/2006/math">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𝒛</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dirty="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i="1" dirty="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b="1" i="1" dirty="0">
                            <a:solidFill>
                              <a:schemeClr val="bg2">
                                <a:lumMod val="10000"/>
                              </a:schemeClr>
                            </a:solidFill>
                            <a:latin typeface="Cambria Math" panose="02040503050406030204" pitchFamily="18" charset="0"/>
                            <a:cs typeface="Arial" panose="020B0604020202020204" pitchFamily="34" charset="0"/>
                          </a:rPr>
                          <m:t>𝒉</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r>
                  <a:rPr lang="en-US" altLang="zh-CN" sz="2800" i="1" dirty="0" err="1">
                    <a:solidFill>
                      <a:schemeClr val="bg2">
                        <a:lumMod val="10000"/>
                      </a:schemeClr>
                    </a:solidFill>
                    <a:latin typeface="Times New Roman" panose="02020603050405020304" pitchFamily="18" charset="0"/>
                    <a:cs typeface="Times New Roman" panose="02020603050405020304" pitchFamily="18" charset="0"/>
                  </a:rPr>
                  <a:t>s.t.</a:t>
                </a:r>
                <a:r>
                  <a:rPr lang="en-US" altLang="zh-CN" sz="2800" dirty="0">
                    <a:solidFill>
                      <a:schemeClr val="bg2">
                        <a:lumMod val="10000"/>
                      </a:schemeClr>
                    </a:solidFill>
                    <a:latin typeface="Helvetica Neue"/>
                    <a:cs typeface="Helvetica Neue"/>
                  </a:rPr>
                  <a:t>	</a:t>
                </a:r>
                <a:r>
                  <a:rPr lang="zh-CN" altLang="en-US" sz="2800" dirty="0">
                    <a:solidFill>
                      <a:srgbClr val="FF2600"/>
                    </a:solidFill>
                    <a:cs typeface="Helvetica Neue"/>
                  </a:rPr>
                  <a:t> </a:t>
                </a:r>
                <a14:m>
                  <m:oMath xmlns:m="http://schemas.openxmlformats.org/officeDocument/2006/math">
                    <m:acc>
                      <m:accPr>
                        <m:chr m:val="̃"/>
                        <m:ctrlPr>
                          <a:rPr lang="zh-CN" altLang="en-US" sz="2800" i="1" smtClean="0">
                            <a:solidFill>
                              <a:srgbClr val="FF2600"/>
                            </a:solidFill>
                            <a:latin typeface="Cambria Math" panose="02040503050406030204" pitchFamily="18" charset="0"/>
                            <a:cs typeface="Helvetica Neue"/>
                          </a:rPr>
                        </m:ctrlPr>
                      </m:accPr>
                      <m:e>
                        <m:r>
                          <a:rPr lang="en-US" altLang="zh-CN" sz="2800" i="1">
                            <a:solidFill>
                              <a:srgbClr val="FF2600"/>
                            </a:solidFill>
                            <a:latin typeface="Cambria Math" panose="02040503050406030204" pitchFamily="18" charset="0"/>
                            <a:cs typeface="Helvetica Neue"/>
                          </a:rPr>
                          <m:t>𝑦</m:t>
                        </m:r>
                      </m:e>
                    </m:acc>
                    <m:r>
                      <a:rPr lang="en-US" altLang="zh-CN" sz="2800" b="0" i="1" smtClean="0">
                        <a:solidFill>
                          <a:schemeClr val="bg2">
                            <a:lumMod val="10000"/>
                          </a:schemeClr>
                        </a:solidFill>
                        <a:latin typeface="Cambria Math" panose="02040503050406030204" pitchFamily="18" charset="0"/>
                        <a:cs typeface="Helvetica Neue"/>
                      </a:rPr>
                      <m:t>=</m:t>
                    </m:r>
                    <m:r>
                      <a:rPr lang="en-US" altLang="zh-CN" sz="2800" b="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smtClean="0">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𝑎</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𝑖</m:t>
                        </m:r>
                      </m:sub>
                    </m:sSub>
                    <m:r>
                      <a:rPr lang="en-US" altLang="zh-CN" sz="2800" b="0" i="0" dirty="0" smtClean="0">
                        <a:solidFill>
                          <a:schemeClr val="bg2">
                            <a:lumMod val="10000"/>
                          </a:schemeClr>
                        </a:solidFill>
                        <a:latin typeface="Cambria Math" panose="02040503050406030204" pitchFamily="18" charset="0"/>
                        <a:cs typeface="Arial" panose="020B0604020202020204" pitchFamily="34" charset="0"/>
                      </a:rPr>
                      <m:t>+(1−</m:t>
                    </m:r>
                    <m:r>
                      <a:rPr lang="en-US" altLang="zh-CN" sz="2800" i="1" smtClean="0">
                        <a:solidFill>
                          <a:srgbClr val="0432FF"/>
                        </a:solidFill>
                        <a:latin typeface="Cambria Math" panose="02040503050406030204" pitchFamily="18" charset="0"/>
                        <a:ea typeface="Cambria Math" panose="02040503050406030204" pitchFamily="18" charset="0"/>
                        <a:cs typeface="Helvetica Neue"/>
                      </a:rPr>
                      <m:t>𝜆</m:t>
                    </m:r>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r>
                      <a:rPr lang="en-US" altLang="zh-CN" sz="2800" i="1">
                        <a:solidFill>
                          <a:schemeClr val="bg2">
                            <a:lumMod val="10000"/>
                          </a:schemeClr>
                        </a:solidFill>
                        <a:latin typeface="Cambria Math" panose="02040503050406030204" pitchFamily="18" charset="0"/>
                        <a:ea typeface="Cambria Math" panose="02040503050406030204" pitchFamily="18" charset="0"/>
                        <a:cs typeface="Helvetica Neue"/>
                      </a:rPr>
                      <m:t>∙</m:t>
                    </m:r>
                    <m:sSub>
                      <m:sSubPr>
                        <m:ctrlPr>
                          <a:rPr lang="en-US" altLang="zh-CN" sz="2800" i="1" dirty="0">
                            <a:solidFill>
                              <a:schemeClr val="bg2">
                                <a:lumMod val="10000"/>
                              </a:schemeClr>
                            </a:solidFill>
                            <a:latin typeface="Cambria Math" panose="02040503050406030204" pitchFamily="18" charset="0"/>
                            <a:cs typeface="Arial" panose="020B0604020202020204" pitchFamily="34" charset="0"/>
                          </a:rPr>
                        </m:ctrlPr>
                      </m:sSubPr>
                      <m:e>
                        <m:r>
                          <a:rPr lang="en-US" altLang="zh-CN" sz="2800" i="1" dirty="0">
                            <a:solidFill>
                              <a:schemeClr val="bg2">
                                <a:lumMod val="10000"/>
                              </a:schemeClr>
                            </a:solidFill>
                            <a:latin typeface="Cambria Math" panose="02040503050406030204" pitchFamily="18" charset="0"/>
                            <a:cs typeface="Arial" panose="020B0604020202020204" pitchFamily="34" charset="0"/>
                          </a:rPr>
                          <m:t>𝑦</m:t>
                        </m:r>
                      </m:e>
                      <m:sub>
                        <m:r>
                          <a:rPr lang="en-US" altLang="zh-CN" sz="2800" i="1" dirty="0">
                            <a:solidFill>
                              <a:schemeClr val="bg2">
                                <a:lumMod val="10000"/>
                              </a:schemeClr>
                            </a:solidFill>
                            <a:latin typeface="Cambria Math" panose="02040503050406030204" pitchFamily="18" charset="0"/>
                            <a:cs typeface="Arial" panose="020B0604020202020204" pitchFamily="34" charset="0"/>
                          </a:rPr>
                          <m:t>𝑗</m:t>
                        </m:r>
                      </m:sub>
                    </m:sSub>
                  </m:oMath>
                </a14:m>
                <a:endParaRPr lang="en-US" altLang="zh-CN" sz="2800" dirty="0">
                  <a:solidFill>
                    <a:schemeClr val="bg2">
                      <a:lumMod val="10000"/>
                    </a:schemeClr>
                  </a:solidFill>
                  <a:latin typeface="Helvetica Neue"/>
                  <a:cs typeface="Helvetica Neue"/>
                </a:endParaRPr>
              </a:p>
              <a:p>
                <a:pPr marL="514350" indent="-514350">
                  <a:buAutoNum type="arabicPeriod"/>
                </a:pPr>
                <a:endParaRPr lang="en-US" altLang="zh-CN" sz="2800" dirty="0">
                  <a:solidFill>
                    <a:schemeClr val="bg2">
                      <a:lumMod val="10000"/>
                    </a:schemeClr>
                  </a:solidFill>
                  <a:latin typeface="Helvetica Neue"/>
                  <a:cs typeface="Helvetica Neue"/>
                </a:endParaRPr>
              </a:p>
              <a:p>
                <a:r>
                  <a:rPr lang="en-US" altLang="zh-CN" sz="2800" dirty="0">
                    <a:solidFill>
                      <a:schemeClr val="bg2">
                        <a:lumMod val="10000"/>
                      </a:schemeClr>
                    </a:solidFill>
                    <a:latin typeface="Helvetica Neue"/>
                    <a:cs typeface="Helvetica Neue"/>
                  </a:rPr>
                  <a:t>5.</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Augment</a:t>
                </a:r>
                <a:r>
                  <a:rPr lang="zh-CN" altLang="en-US" sz="2800" dirty="0">
                    <a:solidFill>
                      <a:schemeClr val="bg2">
                        <a:lumMod val="10000"/>
                      </a:schemeClr>
                    </a:solidFill>
                    <a:latin typeface="Helvetica Neue"/>
                    <a:cs typeface="Helvetica Neue"/>
                  </a:rPr>
                  <a:t> </a:t>
                </a:r>
                <a:r>
                  <a:rPr lang="en-US" altLang="zh-CN" sz="2800" dirty="0">
                    <a:solidFill>
                      <a:schemeClr val="bg2">
                        <a:lumMod val="10000"/>
                      </a:schemeClr>
                    </a:solidFill>
                    <a:latin typeface="Helvetica Neue"/>
                    <a:cs typeface="Helvetica Neue"/>
                  </a:rPr>
                  <a:t>with</a:t>
                </a:r>
                <a:r>
                  <a:rPr lang="zh-CN" altLang="en-US" sz="2800" dirty="0">
                    <a:solidFill>
                      <a:schemeClr val="bg2">
                        <a:lumMod val="10000"/>
                      </a:schemeClr>
                    </a:solidFill>
                    <a:latin typeface="Helvetica Neue"/>
                    <a:cs typeface="Helvetica Neue"/>
                  </a:rPr>
                  <a:t> </a:t>
                </a:r>
                <a14:m>
                  <m:oMath xmlns:m="http://schemas.openxmlformats.org/officeDocument/2006/math">
                    <m:d>
                      <m:dPr>
                        <m:ctrlPr>
                          <a:rPr lang="en-US" altLang="zh-CN" sz="2800" b="0" i="1" dirty="0" smtClean="0">
                            <a:solidFill>
                              <a:schemeClr val="bg2">
                                <a:lumMod val="10000"/>
                              </a:schemeClr>
                            </a:solidFill>
                            <a:latin typeface="Cambria Math" panose="02040503050406030204" pitchFamily="18" charset="0"/>
                            <a:cs typeface="Arial" panose="020B0604020202020204" pitchFamily="34" charset="0"/>
                          </a:rPr>
                        </m:ctrlPr>
                      </m:dPr>
                      <m:e>
                        <m:acc>
                          <m:accPr>
                            <m:chr m:val="̃"/>
                            <m:ctrlPr>
                              <a:rPr lang="zh-CN" altLang="en-US" sz="2800" b="1" i="1">
                                <a:solidFill>
                                  <a:schemeClr val="bg2">
                                    <a:lumMod val="10000"/>
                                  </a:schemeClr>
                                </a:solidFill>
                                <a:latin typeface="Cambria Math" panose="02040503050406030204" pitchFamily="18" charset="0"/>
                                <a:cs typeface="Helvetica Neue"/>
                              </a:rPr>
                            </m:ctrlPr>
                          </m:accPr>
                          <m:e>
                            <m:r>
                              <a:rPr lang="en-US" altLang="zh-CN" sz="2800" b="1" i="1">
                                <a:solidFill>
                                  <a:schemeClr val="bg2">
                                    <a:lumMod val="10000"/>
                                  </a:schemeClr>
                                </a:solidFill>
                                <a:latin typeface="Cambria Math" panose="02040503050406030204" pitchFamily="18" charset="0"/>
                                <a:cs typeface="Helvetica Neue"/>
                              </a:rPr>
                              <m:t>𝒉</m:t>
                            </m:r>
                          </m:e>
                        </m:acc>
                        <m:r>
                          <a:rPr lang="en-US" altLang="zh-CN" sz="2800" b="0" i="1" dirty="0" smtClean="0">
                            <a:solidFill>
                              <a:schemeClr val="bg2">
                                <a:lumMod val="10000"/>
                              </a:schemeClr>
                            </a:solidFill>
                            <a:latin typeface="Cambria Math" panose="02040503050406030204" pitchFamily="18" charset="0"/>
                            <a:cs typeface="Arial" panose="020B0604020202020204" pitchFamily="34" charset="0"/>
                          </a:rPr>
                          <m:t>,</m:t>
                        </m:r>
                        <m:acc>
                          <m:accPr>
                            <m:chr m:val="̃"/>
                            <m:ctrlPr>
                              <a:rPr lang="zh-CN" altLang="en-US" sz="2800" i="1">
                                <a:solidFill>
                                  <a:schemeClr val="bg2">
                                    <a:lumMod val="10000"/>
                                  </a:schemeClr>
                                </a:solidFill>
                                <a:latin typeface="Cambria Math" panose="02040503050406030204" pitchFamily="18" charset="0"/>
                                <a:cs typeface="Helvetica Neue"/>
                              </a:rPr>
                            </m:ctrlPr>
                          </m:accPr>
                          <m:e>
                            <m:r>
                              <a:rPr lang="en-US" altLang="zh-CN" sz="2800" i="1">
                                <a:solidFill>
                                  <a:schemeClr val="bg2">
                                    <a:lumMod val="10000"/>
                                  </a:schemeClr>
                                </a:solidFill>
                                <a:latin typeface="Cambria Math" panose="02040503050406030204" pitchFamily="18" charset="0"/>
                                <a:cs typeface="Helvetica Neue"/>
                              </a:rPr>
                              <m:t>𝑦</m:t>
                            </m:r>
                          </m:e>
                        </m:acc>
                      </m:e>
                    </m:d>
                  </m:oMath>
                </a14:m>
                <a:endParaRPr lang="en-US" altLang="zh-CN" sz="2800" dirty="0">
                  <a:solidFill>
                    <a:schemeClr val="bg2">
                      <a:lumMod val="10000"/>
                    </a:schemeClr>
                  </a:solidFill>
                  <a:latin typeface="Helvetica Neue"/>
                  <a:cs typeface="Helvetica Neue"/>
                </a:endParaRPr>
              </a:p>
            </p:txBody>
          </p:sp>
        </mc:Choice>
        <mc:Fallback>
          <p:sp>
            <p:nvSpPr>
              <p:cNvPr id="47" name="TextBox 46">
                <a:extLst>
                  <a:ext uri="{FF2B5EF4-FFF2-40B4-BE49-F238E27FC236}">
                    <a16:creationId xmlns:a16="http://schemas.microsoft.com/office/drawing/2014/main" id="{0651F2B4-9F35-780C-4D6B-1DD370773E32}"/>
                  </a:ext>
                </a:extLst>
              </p:cNvPr>
              <p:cNvSpPr txBox="1">
                <a:spLocks noRot="1" noChangeAspect="1" noMove="1" noResize="1" noEditPoints="1" noAdjustHandles="1" noChangeArrowheads="1" noChangeShapeType="1" noTextEdit="1"/>
              </p:cNvSpPr>
              <p:nvPr/>
            </p:nvSpPr>
            <p:spPr>
              <a:xfrm>
                <a:off x="9038708" y="2211584"/>
                <a:ext cx="6137329" cy="6351419"/>
              </a:xfrm>
              <a:prstGeom prst="rect">
                <a:avLst/>
              </a:prstGeom>
              <a:blipFill>
                <a:blip r:embed="rId9"/>
                <a:stretch>
                  <a:fillRect l="-2062" t="-1198" r="-1237" b="-1198"/>
                </a:stretch>
              </a:blipFill>
              <a:ln w="19050">
                <a:noFill/>
                <a:prstDash val="dash"/>
              </a:ln>
            </p:spPr>
            <p:txBody>
              <a:bodyPr/>
              <a:lstStyle/>
              <a:p>
                <a:r>
                  <a:rPr lang="en-US">
                    <a:noFill/>
                  </a:rPr>
                  <a:t> </a:t>
                </a:r>
              </a:p>
            </p:txBody>
          </p:sp>
        </mc:Fallback>
      </mc:AlternateContent>
    </p:spTree>
    <p:extLst>
      <p:ext uri="{BB962C8B-B14F-4D97-AF65-F5344CB8AC3E}">
        <p14:creationId xmlns:p14="http://schemas.microsoft.com/office/powerpoint/2010/main" val="589786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KDD’23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Augment</a:t>
            </a:r>
            <a:r>
              <a:rPr lang="zh-CN" altLang="en-US" sz="5000" dirty="0"/>
              <a:t> </a:t>
            </a:r>
            <a:r>
              <a:rPr lang="en-US" altLang="zh-CN" sz="5000" dirty="0"/>
              <a:t>by</a:t>
            </a:r>
            <a:r>
              <a:rPr lang="zh-CN" altLang="en-US" sz="5000" dirty="0"/>
              <a:t> </a:t>
            </a:r>
            <a:r>
              <a:rPr lang="en-US" altLang="zh-CN" sz="5000" dirty="0"/>
              <a:t>Label-anchored</a:t>
            </a:r>
            <a:r>
              <a:rPr lang="zh-CN" altLang="en-US" sz="5000" dirty="0"/>
              <a:t> </a:t>
            </a:r>
            <a:r>
              <a:rPr lang="en-US" altLang="zh-CN" sz="5000" dirty="0"/>
              <a:t>Mix-up</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18</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sp>
        <p:nvSpPr>
          <p:cNvPr id="63" name="Content Placeholder 8">
            <a:extLst>
              <a:ext uri="{FF2B5EF4-FFF2-40B4-BE49-F238E27FC236}">
                <a16:creationId xmlns:a16="http://schemas.microsoft.com/office/drawing/2014/main" id="{5E8756A3-8DD6-F433-0233-275CA9D96906}"/>
              </a:ext>
            </a:extLst>
          </p:cNvPr>
          <p:cNvSpPr>
            <a:spLocks noGrp="1"/>
          </p:cNvSpPr>
          <p:nvPr>
            <p:ph idx="1"/>
          </p:nvPr>
        </p:nvSpPr>
        <p:spPr>
          <a:xfrm>
            <a:off x="668957" y="2432842"/>
            <a:ext cx="14771147" cy="5504516"/>
          </a:xfrm>
        </p:spPr>
        <p:txBody>
          <a:bodyPr/>
          <a:lstStyle/>
          <a:p>
            <a:r>
              <a:rPr lang="en-US" altLang="zh-CN" dirty="0"/>
              <a:t>Semi-supervised</a:t>
            </a:r>
            <a:r>
              <a:rPr lang="zh-CN" altLang="en-US" dirty="0"/>
              <a:t> </a:t>
            </a:r>
            <a:r>
              <a:rPr lang="en-US" altLang="zh-CN" dirty="0"/>
              <a:t>graph</a:t>
            </a:r>
            <a:r>
              <a:rPr lang="zh-CN" altLang="en-US" dirty="0"/>
              <a:t> </a:t>
            </a:r>
            <a:r>
              <a:rPr lang="en-US" altLang="zh-CN" dirty="0"/>
              <a:t>imbalanced</a:t>
            </a:r>
            <a:r>
              <a:rPr lang="zh-CN" altLang="en-US" dirty="0"/>
              <a:t> </a:t>
            </a:r>
            <a:r>
              <a:rPr lang="en-US" altLang="zh-CN" dirty="0"/>
              <a:t>regression</a:t>
            </a:r>
            <a:r>
              <a:rPr lang="zh-CN" altLang="en-US" dirty="0"/>
              <a:t> </a:t>
            </a:r>
            <a:r>
              <a:rPr lang="en-US" altLang="zh-CN" dirty="0"/>
              <a:t>(SGIR):</a:t>
            </a:r>
            <a:endParaRPr lang="en-US" dirty="0"/>
          </a:p>
        </p:txBody>
      </p:sp>
      <p:pic>
        <p:nvPicPr>
          <p:cNvPr id="10" name="Picture 9">
            <a:extLst>
              <a:ext uri="{FF2B5EF4-FFF2-40B4-BE49-F238E27FC236}">
                <a16:creationId xmlns:a16="http://schemas.microsoft.com/office/drawing/2014/main" id="{E1BEE150-FED7-D94A-8E96-103D7E2FDE6E}"/>
              </a:ext>
            </a:extLst>
          </p:cNvPr>
          <p:cNvPicPr>
            <a:picLocks noChangeAspect="1"/>
          </p:cNvPicPr>
          <p:nvPr/>
        </p:nvPicPr>
        <p:blipFill>
          <a:blip r:embed="rId3"/>
          <a:stretch>
            <a:fillRect/>
          </a:stretch>
        </p:blipFill>
        <p:spPr>
          <a:xfrm>
            <a:off x="1027815" y="3319695"/>
            <a:ext cx="2010284" cy="1371600"/>
          </a:xfrm>
          <a:prstGeom prst="rect">
            <a:avLst/>
          </a:prstGeom>
        </p:spPr>
      </p:pic>
      <p:sp>
        <p:nvSpPr>
          <p:cNvPr id="11" name="Can 10">
            <a:extLst>
              <a:ext uri="{FF2B5EF4-FFF2-40B4-BE49-F238E27FC236}">
                <a16:creationId xmlns:a16="http://schemas.microsoft.com/office/drawing/2014/main" id="{5BBB45C7-E2B2-C349-FB6F-CCF607D0D4DC}"/>
              </a:ext>
            </a:extLst>
          </p:cNvPr>
          <p:cNvSpPr>
            <a:spLocks noChangeAspect="1"/>
          </p:cNvSpPr>
          <p:nvPr/>
        </p:nvSpPr>
        <p:spPr>
          <a:xfrm>
            <a:off x="1525872" y="5220325"/>
            <a:ext cx="1014169" cy="1097280"/>
          </a:xfrm>
          <a:prstGeom prst="can">
            <a:avLst/>
          </a:prstGeom>
          <a:solidFill>
            <a:schemeClr val="accent1">
              <a:lumMod val="20000"/>
              <a:lumOff val="80000"/>
            </a:schemeClr>
          </a:solidFill>
          <a:ln>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pic>
        <p:nvPicPr>
          <p:cNvPr id="12" name="Picture 11">
            <a:extLst>
              <a:ext uri="{FF2B5EF4-FFF2-40B4-BE49-F238E27FC236}">
                <a16:creationId xmlns:a16="http://schemas.microsoft.com/office/drawing/2014/main" id="{BB94DFDB-FA01-8143-2042-0DC868CD2087}"/>
              </a:ext>
            </a:extLst>
          </p:cNvPr>
          <p:cNvPicPr>
            <a:picLocks noChangeAspect="1"/>
          </p:cNvPicPr>
          <p:nvPr/>
        </p:nvPicPr>
        <p:blipFill>
          <a:blip r:embed="rId4"/>
          <a:stretch>
            <a:fillRect/>
          </a:stretch>
        </p:blipFill>
        <p:spPr>
          <a:xfrm>
            <a:off x="3757519" y="5083165"/>
            <a:ext cx="2010283" cy="1371600"/>
          </a:xfrm>
          <a:prstGeom prst="rect">
            <a:avLst/>
          </a:prstGeom>
        </p:spPr>
      </p:pic>
      <p:pic>
        <p:nvPicPr>
          <p:cNvPr id="13" name="Picture 12">
            <a:extLst>
              <a:ext uri="{FF2B5EF4-FFF2-40B4-BE49-F238E27FC236}">
                <a16:creationId xmlns:a16="http://schemas.microsoft.com/office/drawing/2014/main" id="{771E1F1F-3AAD-BE19-385A-5FDF893A221C}"/>
              </a:ext>
            </a:extLst>
          </p:cNvPr>
          <p:cNvPicPr>
            <a:picLocks noChangeAspect="1"/>
          </p:cNvPicPr>
          <p:nvPr/>
        </p:nvPicPr>
        <p:blipFill>
          <a:blip r:embed="rId5">
            <a:alphaModFix/>
            <a:lum bright="-20000" contrast="40000"/>
          </a:blip>
          <a:stretch>
            <a:fillRect/>
          </a:stretch>
        </p:blipFill>
        <p:spPr>
          <a:xfrm>
            <a:off x="3757517" y="3319695"/>
            <a:ext cx="2010285" cy="1371600"/>
          </a:xfrm>
          <a:prstGeom prst="rect">
            <a:avLst/>
          </a:prstGeom>
        </p:spPr>
      </p:pic>
      <p:pic>
        <p:nvPicPr>
          <p:cNvPr id="14" name="Picture 13">
            <a:extLst>
              <a:ext uri="{FF2B5EF4-FFF2-40B4-BE49-F238E27FC236}">
                <a16:creationId xmlns:a16="http://schemas.microsoft.com/office/drawing/2014/main" id="{DA7FC184-23B7-951C-DBE1-57D9E69C7337}"/>
              </a:ext>
            </a:extLst>
          </p:cNvPr>
          <p:cNvPicPr>
            <a:picLocks noChangeAspect="1"/>
          </p:cNvPicPr>
          <p:nvPr/>
        </p:nvPicPr>
        <p:blipFill>
          <a:blip r:embed="rId6"/>
          <a:stretch>
            <a:fillRect/>
          </a:stretch>
        </p:blipFill>
        <p:spPr>
          <a:xfrm>
            <a:off x="6446775" y="5083165"/>
            <a:ext cx="2010283" cy="1371600"/>
          </a:xfrm>
          <a:prstGeom prst="rect">
            <a:avLst/>
          </a:prstGeom>
        </p:spPr>
      </p:pic>
      <p:pic>
        <p:nvPicPr>
          <p:cNvPr id="15" name="Picture 14">
            <a:extLst>
              <a:ext uri="{FF2B5EF4-FFF2-40B4-BE49-F238E27FC236}">
                <a16:creationId xmlns:a16="http://schemas.microsoft.com/office/drawing/2014/main" id="{8CE0B73D-CE76-F1F1-3912-BCBE0257F485}"/>
              </a:ext>
            </a:extLst>
          </p:cNvPr>
          <p:cNvPicPr>
            <a:picLocks noChangeAspect="1"/>
          </p:cNvPicPr>
          <p:nvPr/>
        </p:nvPicPr>
        <p:blipFill>
          <a:blip r:embed="rId7"/>
          <a:stretch>
            <a:fillRect/>
          </a:stretch>
        </p:blipFill>
        <p:spPr>
          <a:xfrm>
            <a:off x="6446774" y="3284402"/>
            <a:ext cx="2010283" cy="1371600"/>
          </a:xfrm>
          <a:prstGeom prst="rect">
            <a:avLst/>
          </a:prstGeom>
          <a:ln w="57150">
            <a:noFill/>
          </a:ln>
        </p:spPr>
      </p:pic>
      <p:pic>
        <p:nvPicPr>
          <p:cNvPr id="16" name="Picture 15">
            <a:extLst>
              <a:ext uri="{FF2B5EF4-FFF2-40B4-BE49-F238E27FC236}">
                <a16:creationId xmlns:a16="http://schemas.microsoft.com/office/drawing/2014/main" id="{2B24E1A6-CCF7-CAAF-B049-2B8DB8992936}"/>
              </a:ext>
            </a:extLst>
          </p:cNvPr>
          <p:cNvPicPr>
            <a:picLocks noChangeAspect="1"/>
          </p:cNvPicPr>
          <p:nvPr/>
        </p:nvPicPr>
        <p:blipFill>
          <a:blip r:embed="rId8">
            <a:alphaModFix/>
            <a:lum bright="-20000" contrast="40000"/>
          </a:blip>
          <a:stretch>
            <a:fillRect/>
          </a:stretch>
        </p:blipFill>
        <p:spPr>
          <a:xfrm>
            <a:off x="9055395" y="3284402"/>
            <a:ext cx="2010283" cy="1371600"/>
          </a:xfrm>
          <a:prstGeom prst="rect">
            <a:avLst/>
          </a:prstGeom>
        </p:spPr>
      </p:pic>
      <p:pic>
        <p:nvPicPr>
          <p:cNvPr id="17" name="Picture 16">
            <a:extLst>
              <a:ext uri="{FF2B5EF4-FFF2-40B4-BE49-F238E27FC236}">
                <a16:creationId xmlns:a16="http://schemas.microsoft.com/office/drawing/2014/main" id="{A061267C-0F76-8F37-0519-801BAF814ECF}"/>
              </a:ext>
            </a:extLst>
          </p:cNvPr>
          <p:cNvPicPr>
            <a:picLocks noChangeAspect="1"/>
          </p:cNvPicPr>
          <p:nvPr/>
        </p:nvPicPr>
        <p:blipFill>
          <a:blip r:embed="rId9"/>
          <a:stretch>
            <a:fillRect/>
          </a:stretch>
        </p:blipFill>
        <p:spPr>
          <a:xfrm>
            <a:off x="11661459" y="5101254"/>
            <a:ext cx="2010283" cy="1371600"/>
          </a:xfrm>
          <a:prstGeom prst="rect">
            <a:avLst/>
          </a:prstGeom>
        </p:spPr>
      </p:pic>
      <p:pic>
        <p:nvPicPr>
          <p:cNvPr id="18" name="Picture 17">
            <a:extLst>
              <a:ext uri="{FF2B5EF4-FFF2-40B4-BE49-F238E27FC236}">
                <a16:creationId xmlns:a16="http://schemas.microsoft.com/office/drawing/2014/main" id="{7829A6EB-2006-5588-4784-998968D12046}"/>
              </a:ext>
            </a:extLst>
          </p:cNvPr>
          <p:cNvPicPr>
            <a:picLocks noChangeAspect="1"/>
          </p:cNvPicPr>
          <p:nvPr/>
        </p:nvPicPr>
        <p:blipFill>
          <a:blip r:embed="rId10"/>
          <a:stretch>
            <a:fillRect/>
          </a:stretch>
        </p:blipFill>
        <p:spPr>
          <a:xfrm>
            <a:off x="11616775" y="3319695"/>
            <a:ext cx="2010283" cy="1371600"/>
          </a:xfrm>
          <a:prstGeom prst="rect">
            <a:avLst/>
          </a:prstGeom>
        </p:spPr>
      </p:pic>
      <p:cxnSp>
        <p:nvCxnSpPr>
          <p:cNvPr id="19" name="Straight Arrow Connector 18">
            <a:extLst>
              <a:ext uri="{FF2B5EF4-FFF2-40B4-BE49-F238E27FC236}">
                <a16:creationId xmlns:a16="http://schemas.microsoft.com/office/drawing/2014/main" id="{97A42BBE-0F26-A549-CDA7-8D8ACBC33B6A}"/>
              </a:ext>
            </a:extLst>
          </p:cNvPr>
          <p:cNvCxnSpPr>
            <a:cxnSpLocks/>
          </p:cNvCxnSpPr>
          <p:nvPr/>
        </p:nvCxnSpPr>
        <p:spPr>
          <a:xfrm>
            <a:off x="3121227" y="402627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3BBA2D4D-909B-9ECF-31F8-3A3DA855545B}"/>
              </a:ext>
            </a:extLst>
          </p:cNvPr>
          <p:cNvCxnSpPr>
            <a:cxnSpLocks/>
          </p:cNvCxnSpPr>
          <p:nvPr/>
        </p:nvCxnSpPr>
        <p:spPr>
          <a:xfrm>
            <a:off x="3121227" y="5768965"/>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09352200-45CA-285C-196B-4EFDCEFC7EB0}"/>
              </a:ext>
            </a:extLst>
          </p:cNvPr>
          <p:cNvCxnSpPr>
            <a:cxnSpLocks/>
          </p:cNvCxnSpPr>
          <p:nvPr/>
        </p:nvCxnSpPr>
        <p:spPr>
          <a:xfrm>
            <a:off x="3121227" y="4582281"/>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6E98462C-CD9A-CFA0-AF00-537C8BC61EC0}"/>
              </a:ext>
            </a:extLst>
          </p:cNvPr>
          <p:cNvCxnSpPr>
            <a:cxnSpLocks/>
          </p:cNvCxnSpPr>
          <p:nvPr/>
        </p:nvCxnSpPr>
        <p:spPr>
          <a:xfrm>
            <a:off x="5804497" y="5829306"/>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770CBD82-4F4C-A28A-FEB3-404427524208}"/>
              </a:ext>
            </a:extLst>
          </p:cNvPr>
          <p:cNvCxnSpPr>
            <a:cxnSpLocks/>
          </p:cNvCxnSpPr>
          <p:nvPr/>
        </p:nvCxnSpPr>
        <p:spPr>
          <a:xfrm>
            <a:off x="5865727" y="4452486"/>
            <a:ext cx="519815" cy="630679"/>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74E22B82-9B02-4CC1-7DBC-9B4C86166CA3}"/>
              </a:ext>
            </a:extLst>
          </p:cNvPr>
          <p:cNvCxnSpPr>
            <a:cxnSpLocks/>
            <a:endCxn id="15" idx="2"/>
          </p:cNvCxnSpPr>
          <p:nvPr/>
        </p:nvCxnSpPr>
        <p:spPr>
          <a:xfrm flipV="1">
            <a:off x="7451916" y="4656002"/>
            <a:ext cx="0" cy="556958"/>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323CAF8D-8641-2512-D10A-1E984B8E6472}"/>
              </a:ext>
            </a:extLst>
          </p:cNvPr>
          <p:cNvCxnSpPr>
            <a:cxnSpLocks/>
          </p:cNvCxnSpPr>
          <p:nvPr/>
        </p:nvCxnSpPr>
        <p:spPr>
          <a:xfrm>
            <a:off x="8504298" y="3923350"/>
            <a:ext cx="519815" cy="0"/>
          </a:xfrm>
          <a:prstGeom prst="straightConnector1">
            <a:avLst/>
          </a:prstGeom>
          <a:ln w="38100"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2987848-EF3D-0CDA-6556-F0BAE53F8EE5}"/>
              </a:ext>
            </a:extLst>
          </p:cNvPr>
          <p:cNvCxnSpPr>
            <a:cxnSpLocks/>
          </p:cNvCxnSpPr>
          <p:nvPr/>
        </p:nvCxnSpPr>
        <p:spPr>
          <a:xfrm>
            <a:off x="11096960" y="4375955"/>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20B212D-A3B1-59D5-631C-9CAF1B92D3BA}"/>
              </a:ext>
            </a:extLst>
          </p:cNvPr>
          <p:cNvCxnSpPr>
            <a:cxnSpLocks/>
          </p:cNvCxnSpPr>
          <p:nvPr/>
        </p:nvCxnSpPr>
        <p:spPr>
          <a:xfrm>
            <a:off x="8535580" y="4452486"/>
            <a:ext cx="519815" cy="630679"/>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037436C5-4B15-52C6-0FE5-95A9528DC6F2}"/>
              </a:ext>
            </a:extLst>
          </p:cNvPr>
          <p:cNvSpPr>
            <a:spLocks noChangeAspect="1"/>
          </p:cNvSpPr>
          <p:nvPr/>
        </p:nvSpPr>
        <p:spPr>
          <a:xfrm>
            <a:off x="7552074" y="3238386"/>
            <a:ext cx="640080" cy="6389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1" name="Straight Arrow Connector 30">
            <a:extLst>
              <a:ext uri="{FF2B5EF4-FFF2-40B4-BE49-F238E27FC236}">
                <a16:creationId xmlns:a16="http://schemas.microsoft.com/office/drawing/2014/main" id="{2B438038-E1AC-6C1F-14E2-8CAD95892E04}"/>
              </a:ext>
            </a:extLst>
          </p:cNvPr>
          <p:cNvCxnSpPr>
            <a:cxnSpLocks/>
          </p:cNvCxnSpPr>
          <p:nvPr/>
        </p:nvCxnSpPr>
        <p:spPr>
          <a:xfrm flipV="1">
            <a:off x="12666600" y="4637847"/>
            <a:ext cx="0" cy="556958"/>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p:sp>
        <p:nvSpPr>
          <p:cNvPr id="32" name="Cube 31">
            <a:extLst>
              <a:ext uri="{FF2B5EF4-FFF2-40B4-BE49-F238E27FC236}">
                <a16:creationId xmlns:a16="http://schemas.microsoft.com/office/drawing/2014/main" id="{926C476A-FFFC-1790-4916-639AC251E77D}"/>
              </a:ext>
            </a:extLst>
          </p:cNvPr>
          <p:cNvSpPr/>
          <p:nvPr/>
        </p:nvSpPr>
        <p:spPr>
          <a:xfrm>
            <a:off x="9428828" y="5030520"/>
            <a:ext cx="1216152" cy="1216152"/>
          </a:xfrm>
          <a:prstGeom prst="cube">
            <a:avLst/>
          </a:prstGeom>
          <a:solidFill>
            <a:schemeClr val="bg1">
              <a:lumMod val="75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33" name="Straight Arrow Connector 32">
            <a:extLst>
              <a:ext uri="{FF2B5EF4-FFF2-40B4-BE49-F238E27FC236}">
                <a16:creationId xmlns:a16="http://schemas.microsoft.com/office/drawing/2014/main" id="{8E54CFDE-65B5-6CDD-210F-C765DA11E849}"/>
              </a:ext>
            </a:extLst>
          </p:cNvPr>
          <p:cNvCxnSpPr>
            <a:cxnSpLocks/>
          </p:cNvCxnSpPr>
          <p:nvPr/>
        </p:nvCxnSpPr>
        <p:spPr>
          <a:xfrm>
            <a:off x="11022067" y="5798248"/>
            <a:ext cx="519815" cy="0"/>
          </a:xfrm>
          <a:prstGeom prst="straightConnector1">
            <a:avLst/>
          </a:prstGeom>
          <a:ln w="38100" cmpd="sng">
            <a:solidFill>
              <a:srgbClr val="FF0000"/>
            </a:solidFill>
            <a:tailEnd type="triangle" w="lg" len="lg"/>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C9686A5C-CEC4-DB00-0BD3-710C51BEFD35}"/>
                  </a:ext>
                </a:extLst>
              </p:cNvPr>
              <p:cNvSpPr txBox="1"/>
              <p:nvPr/>
            </p:nvSpPr>
            <p:spPr>
              <a:xfrm>
                <a:off x="1296250" y="3657250"/>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oMath>
                  </m:oMathPara>
                </a14:m>
                <a:endParaRPr lang="en-US" dirty="0">
                  <a:solidFill>
                    <a:schemeClr val="bg2">
                      <a:lumMod val="10000"/>
                    </a:schemeClr>
                  </a:solidFill>
                </a:endParaRPr>
              </a:p>
            </p:txBody>
          </p:sp>
        </mc:Choice>
        <mc:Fallback xmlns="">
          <p:sp>
            <p:nvSpPr>
              <p:cNvPr id="34" name="TextBox 33">
                <a:extLst>
                  <a:ext uri="{FF2B5EF4-FFF2-40B4-BE49-F238E27FC236}">
                    <a16:creationId xmlns:a16="http://schemas.microsoft.com/office/drawing/2014/main" id="{C9686A5C-CEC4-DB00-0BD3-710C51BEFD35}"/>
                  </a:ext>
                </a:extLst>
              </p:cNvPr>
              <p:cNvSpPr txBox="1">
                <a:spLocks noRot="1" noChangeAspect="1" noMove="1" noResize="1" noEditPoints="1" noAdjustHandles="1" noChangeArrowheads="1" noChangeShapeType="1" noTextEdit="1"/>
              </p:cNvSpPr>
              <p:nvPr/>
            </p:nvSpPr>
            <p:spPr>
              <a:xfrm>
                <a:off x="1296250" y="3657250"/>
                <a:ext cx="1473412" cy="584775"/>
              </a:xfrm>
              <a:prstGeom prst="rect">
                <a:avLst/>
              </a:prstGeom>
              <a:blipFill>
                <a:blip r:embed="rId11"/>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1727546-1429-5125-0C9F-C028895161D7}"/>
                  </a:ext>
                </a:extLst>
              </p:cNvPr>
              <p:cNvSpPr txBox="1"/>
              <p:nvPr/>
            </p:nvSpPr>
            <p:spPr>
              <a:xfrm>
                <a:off x="1298965"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unlabel</m:t>
                          </m:r>
                        </m:sub>
                      </m:sSub>
                    </m:oMath>
                  </m:oMathPara>
                </a14:m>
                <a:endParaRPr lang="en-US" dirty="0">
                  <a:solidFill>
                    <a:schemeClr val="bg2">
                      <a:lumMod val="10000"/>
                    </a:schemeClr>
                  </a:solidFill>
                </a:endParaRPr>
              </a:p>
            </p:txBody>
          </p:sp>
        </mc:Choice>
        <mc:Fallback xmlns="">
          <p:sp>
            <p:nvSpPr>
              <p:cNvPr id="35" name="TextBox 34">
                <a:extLst>
                  <a:ext uri="{FF2B5EF4-FFF2-40B4-BE49-F238E27FC236}">
                    <a16:creationId xmlns:a16="http://schemas.microsoft.com/office/drawing/2014/main" id="{81727546-1429-5125-0C9F-C028895161D7}"/>
                  </a:ext>
                </a:extLst>
              </p:cNvPr>
              <p:cNvSpPr txBox="1">
                <a:spLocks noRot="1" noChangeAspect="1" noMove="1" noResize="1" noEditPoints="1" noAdjustHandles="1" noChangeArrowheads="1" noChangeShapeType="1" noTextEdit="1"/>
              </p:cNvSpPr>
              <p:nvPr/>
            </p:nvSpPr>
            <p:spPr>
              <a:xfrm>
                <a:off x="1298965" y="5536918"/>
                <a:ext cx="1473412" cy="584775"/>
              </a:xfrm>
              <a:prstGeom prst="rect">
                <a:avLst/>
              </a:prstGeom>
              <a:blipFill>
                <a:blip r:embed="rId12"/>
                <a:stretch>
                  <a:fillRect l="-6838" r="-855"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B8C574B7-F820-2D4C-9D94-EBB3C567F17B}"/>
                  </a:ext>
                </a:extLst>
              </p:cNvPr>
              <p:cNvSpPr txBox="1"/>
              <p:nvPr/>
            </p:nvSpPr>
            <p:spPr>
              <a:xfrm>
                <a:off x="6709809" y="5536918"/>
                <a:ext cx="147341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6" name="TextBox 35">
                <a:extLst>
                  <a:ext uri="{FF2B5EF4-FFF2-40B4-BE49-F238E27FC236}">
                    <a16:creationId xmlns:a16="http://schemas.microsoft.com/office/drawing/2014/main" id="{B8C574B7-F820-2D4C-9D94-EBB3C567F17B}"/>
                  </a:ext>
                </a:extLst>
              </p:cNvPr>
              <p:cNvSpPr txBox="1">
                <a:spLocks noRot="1" noChangeAspect="1" noMove="1" noResize="1" noEditPoints="1" noAdjustHandles="1" noChangeArrowheads="1" noChangeShapeType="1" noTextEdit="1"/>
              </p:cNvSpPr>
              <p:nvPr/>
            </p:nvSpPr>
            <p:spPr>
              <a:xfrm>
                <a:off x="6709809" y="5536918"/>
                <a:ext cx="1473412" cy="584775"/>
              </a:xfrm>
              <a:prstGeom prst="rect">
                <a:avLst/>
              </a:prstGeom>
              <a:blipFill>
                <a:blip r:embed="rId13"/>
                <a:stretch>
                  <a:fillRect b="-212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F882B6-C560-0551-05D2-C76F810D65DD}"/>
                  </a:ext>
                </a:extLst>
              </p:cNvPr>
              <p:cNvSpPr txBox="1"/>
              <p:nvPr/>
            </p:nvSpPr>
            <p:spPr>
              <a:xfrm>
                <a:off x="5931112" y="3631464"/>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sz="3200">
                              <a:solidFill>
                                <a:schemeClr val="bg2">
                                  <a:lumMod val="10000"/>
                                </a:schemeClr>
                              </a:solidFill>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chemeClr val="bg2">
                                  <a:lumMod val="10000"/>
                                </a:schemeClr>
                              </a:solidFill>
                              <a:latin typeface="Cambria Math" panose="02040503050406030204" pitchFamily="18" charset="0"/>
                              <a:cs typeface="Times New Roman" panose="02020603050405020304" pitchFamily="18" charset="0"/>
                            </a:rPr>
                          </m:ctrlPr>
                        </m:sSubPr>
                        <m:e>
                          <m:r>
                            <a:rPr lang="en-US" sz="3200" i="1">
                              <a:solidFill>
                                <a:schemeClr val="bg2">
                                  <a:lumMod val="10000"/>
                                </a:schemeClr>
                              </a:solidFill>
                              <a:latin typeface="Cambria Math" panose="02040503050406030204" pitchFamily="18" charset="0"/>
                              <a:cs typeface="Times New Roman" panose="02020603050405020304" pitchFamily="18" charset="0"/>
                            </a:rPr>
                            <m:t>𝒢</m:t>
                          </m:r>
                        </m:e>
                        <m:sub>
                          <m:r>
                            <m:rPr>
                              <m:sty m:val="p"/>
                            </m:rPr>
                            <a:rPr lang="en-US" altLang="zh-CN" sz="3200" b="0" i="0" smtClean="0">
                              <a:solidFill>
                                <a:schemeClr val="bg2">
                                  <a:lumMod val="10000"/>
                                </a:schemeClr>
                              </a:solidFill>
                              <a:latin typeface="Cambria Math" panose="02040503050406030204" pitchFamily="18" charset="0"/>
                              <a:cs typeface="Times New Roman" panose="02020603050405020304" pitchFamily="18" charset="0"/>
                            </a:rPr>
                            <m:t>conf</m:t>
                          </m:r>
                        </m:sub>
                      </m:sSub>
                    </m:oMath>
                  </m:oMathPara>
                </a14:m>
                <a:endParaRPr lang="en-US" dirty="0">
                  <a:solidFill>
                    <a:schemeClr val="bg2">
                      <a:lumMod val="10000"/>
                    </a:schemeClr>
                  </a:solidFill>
                </a:endParaRPr>
              </a:p>
            </p:txBody>
          </p:sp>
        </mc:Choice>
        <mc:Fallback xmlns="">
          <p:sp>
            <p:nvSpPr>
              <p:cNvPr id="37" name="TextBox 36">
                <a:extLst>
                  <a:ext uri="{FF2B5EF4-FFF2-40B4-BE49-F238E27FC236}">
                    <a16:creationId xmlns:a16="http://schemas.microsoft.com/office/drawing/2014/main" id="{15F882B6-C560-0551-05D2-C76F810D65DD}"/>
                  </a:ext>
                </a:extLst>
              </p:cNvPr>
              <p:cNvSpPr txBox="1">
                <a:spLocks noRot="1" noChangeAspect="1" noMove="1" noResize="1" noEditPoints="1" noAdjustHandles="1" noChangeArrowheads="1" noChangeShapeType="1" noTextEdit="1"/>
              </p:cNvSpPr>
              <p:nvPr/>
            </p:nvSpPr>
            <p:spPr>
              <a:xfrm>
                <a:off x="5931112" y="3631464"/>
                <a:ext cx="2632772" cy="584775"/>
              </a:xfrm>
              <a:prstGeom prst="rect">
                <a:avLst/>
              </a:prstGeom>
              <a:blipFill>
                <a:blip r:embed="rId14"/>
                <a:stretch>
                  <a:fillRect b="-191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914C091-F3C2-07B6-4CD3-C7B91801B146}"/>
                  </a:ext>
                </a:extLst>
              </p:cNvPr>
              <p:cNvSpPr txBox="1"/>
              <p:nvPr/>
            </p:nvSpPr>
            <p:spPr>
              <a:xfrm>
                <a:off x="8413594" y="5525128"/>
                <a:ext cx="2632772" cy="584775"/>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sz="3200">
                              <a:solidFill>
                                <a:srgbClr val="FF0000"/>
                              </a:solidFill>
                              <a:latin typeface="Cambria Math" panose="02040503050406030204" pitchFamily="18" charset="0"/>
                              <a:cs typeface="Times New Roman" panose="02020603050405020304" pitchFamily="18" charset="0"/>
                            </a:rPr>
                            <m:t>imb</m:t>
                          </m:r>
                        </m:sub>
                      </m:sSub>
                      <m:r>
                        <a:rPr lang="en-US" sz="3200" i="1">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conf</m:t>
                          </m:r>
                        </m:sub>
                      </m:sSub>
                    </m:oMath>
                  </m:oMathPara>
                </a14:m>
                <a:endParaRPr lang="en-US" dirty="0">
                  <a:solidFill>
                    <a:srgbClr val="FF0000"/>
                  </a:solidFill>
                </a:endParaRPr>
              </a:p>
            </p:txBody>
          </p:sp>
        </mc:Choice>
        <mc:Fallback xmlns="">
          <p:sp>
            <p:nvSpPr>
              <p:cNvPr id="38" name="TextBox 37">
                <a:extLst>
                  <a:ext uri="{FF2B5EF4-FFF2-40B4-BE49-F238E27FC236}">
                    <a16:creationId xmlns:a16="http://schemas.microsoft.com/office/drawing/2014/main" id="{1914C091-F3C2-07B6-4CD3-C7B91801B146}"/>
                  </a:ext>
                </a:extLst>
              </p:cNvPr>
              <p:cNvSpPr txBox="1">
                <a:spLocks noRot="1" noChangeAspect="1" noMove="1" noResize="1" noEditPoints="1" noAdjustHandles="1" noChangeArrowheads="1" noChangeShapeType="1" noTextEdit="1"/>
              </p:cNvSpPr>
              <p:nvPr/>
            </p:nvSpPr>
            <p:spPr>
              <a:xfrm>
                <a:off x="8413594" y="5525128"/>
                <a:ext cx="2632772" cy="584775"/>
              </a:xfrm>
              <a:prstGeom prst="rect">
                <a:avLst/>
              </a:prstGeom>
              <a:blipFill>
                <a:blip r:embed="rId15"/>
                <a:stretch>
                  <a:fillRect b="-8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0898443-4BBB-22F5-AD09-1BBAA14EC251}"/>
                  </a:ext>
                </a:extLst>
              </p:cNvPr>
              <p:cNvSpPr txBox="1"/>
              <p:nvPr/>
            </p:nvSpPr>
            <p:spPr>
              <a:xfrm>
                <a:off x="11941384" y="5490430"/>
                <a:ext cx="1361064"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rgbClr val="FF0000"/>
                              </a:solidFill>
                              <a:latin typeface="Cambria Math" panose="02040503050406030204" pitchFamily="18" charset="0"/>
                              <a:cs typeface="Times New Roman" panose="02020603050405020304" pitchFamily="18" charset="0"/>
                            </a:rPr>
                          </m:ctrlPr>
                        </m:sSubPr>
                        <m:e>
                          <m:r>
                            <a:rPr lang="en-US" altLang="zh-CN" sz="3200" b="1" i="0" smtClean="0">
                              <a:solidFill>
                                <a:srgbClr val="FF0000"/>
                              </a:solidFill>
                              <a:latin typeface="Cambria Math" panose="02040503050406030204" pitchFamily="18" charset="0"/>
                              <a:cs typeface="Times New Roman" panose="02020603050405020304" pitchFamily="18" charset="0"/>
                            </a:rPr>
                            <m:t>𝐇</m:t>
                          </m:r>
                        </m:e>
                        <m:sub>
                          <m:r>
                            <m:rPr>
                              <m:sty m:val="p"/>
                            </m:rPr>
                            <a:rPr lang="en-US" altLang="zh-CN" sz="3200" b="0" i="0" smtClean="0">
                              <a:solidFill>
                                <a:srgbClr val="FF0000"/>
                              </a:solidFill>
                              <a:latin typeface="Cambria Math" panose="02040503050406030204" pitchFamily="18" charset="0"/>
                              <a:cs typeface="Times New Roman" panose="02020603050405020304" pitchFamily="18" charset="0"/>
                            </a:rPr>
                            <m:t>aug</m:t>
                          </m:r>
                        </m:sub>
                      </m:sSub>
                    </m:oMath>
                  </m:oMathPara>
                </a14:m>
                <a:endParaRPr lang="en-US" dirty="0">
                  <a:solidFill>
                    <a:srgbClr val="FF0000"/>
                  </a:solidFill>
                </a:endParaRPr>
              </a:p>
            </p:txBody>
          </p:sp>
        </mc:Choice>
        <mc:Fallback xmlns="">
          <p:sp>
            <p:nvSpPr>
              <p:cNvPr id="39" name="TextBox 38">
                <a:extLst>
                  <a:ext uri="{FF2B5EF4-FFF2-40B4-BE49-F238E27FC236}">
                    <a16:creationId xmlns:a16="http://schemas.microsoft.com/office/drawing/2014/main" id="{B0898443-4BBB-22F5-AD09-1BBAA14EC251}"/>
                  </a:ext>
                </a:extLst>
              </p:cNvPr>
              <p:cNvSpPr txBox="1">
                <a:spLocks noRot="1" noChangeAspect="1" noMove="1" noResize="1" noEditPoints="1" noAdjustHandles="1" noChangeArrowheads="1" noChangeShapeType="1" noTextEdit="1"/>
              </p:cNvSpPr>
              <p:nvPr/>
            </p:nvSpPr>
            <p:spPr>
              <a:xfrm>
                <a:off x="11941384" y="5490430"/>
                <a:ext cx="1361064" cy="631263"/>
              </a:xfrm>
              <a:prstGeom prst="rect">
                <a:avLst/>
              </a:prstGeom>
              <a:blipFill>
                <a:blip r:embed="rId16"/>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5271C93-1801-04A0-B777-05CCB9819172}"/>
                  </a:ext>
                </a:extLst>
              </p:cNvPr>
              <p:cNvSpPr txBox="1"/>
              <p:nvPr/>
            </p:nvSpPr>
            <p:spPr>
              <a:xfrm>
                <a:off x="11615297" y="3584976"/>
                <a:ext cx="3971746" cy="631263"/>
              </a:xfrm>
              <a:prstGeom prst="rect">
                <a:avLst/>
              </a:prstGeom>
              <a:solidFill>
                <a:schemeClr val="bg1">
                  <a:alpha val="50000"/>
                </a:schemeClr>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a:latin typeface="Cambria Math" panose="02040503050406030204" pitchFamily="18" charset="0"/>
                              <a:cs typeface="Times New Roman" panose="02020603050405020304" pitchFamily="18" charset="0"/>
                            </a:rPr>
                          </m:ctrlPr>
                        </m:sSubPr>
                        <m:e>
                          <m:sSub>
                            <m:sSubPr>
                              <m:ctrlPr>
                                <a:rPr lang="en-US" sz="3200" i="1">
                                  <a:latin typeface="Cambria Math" panose="02040503050406030204" pitchFamily="18" charset="0"/>
                                  <a:cs typeface="Times New Roman" panose="02020603050405020304" pitchFamily="18" charset="0"/>
                                </a:rPr>
                              </m:ctrlPr>
                            </m:sSubPr>
                            <m:e>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imb</m:t>
                              </m:r>
                            </m:sub>
                          </m:sSub>
                          <m:r>
                            <a:rPr lang="en-US" sz="3200" i="1">
                              <a:latin typeface="Cambria Math" panose="02040503050406030204" pitchFamily="18" charset="0"/>
                              <a:ea typeface="Cambria Math" panose="02040503050406030204" pitchFamily="18" charset="0"/>
                              <a:cs typeface="Times New Roman" panose="02020603050405020304" pitchFamily="18" charset="0"/>
                            </a:rPr>
                            <m:t>∪</m:t>
                          </m:r>
                          <m:r>
                            <a:rPr lang="en-US" sz="3200" i="1">
                              <a:latin typeface="Cambria Math" panose="02040503050406030204" pitchFamily="18" charset="0"/>
                              <a:cs typeface="Times New Roman" panose="02020603050405020304" pitchFamily="18" charset="0"/>
                            </a:rPr>
                            <m:t>𝒢</m:t>
                          </m:r>
                        </m:e>
                        <m:sub>
                          <m:r>
                            <m:rPr>
                              <m:sty m:val="p"/>
                            </m:rPr>
                            <a:rPr lang="en-US" sz="3200">
                              <a:latin typeface="Cambria Math" panose="02040503050406030204" pitchFamily="18" charset="0"/>
                              <a:cs typeface="Times New Roman" panose="02020603050405020304" pitchFamily="18" charset="0"/>
                            </a:rPr>
                            <m:t>conf</m:t>
                          </m:r>
                        </m:sub>
                      </m:sSub>
                      <m:r>
                        <m:rPr>
                          <m:nor/>
                        </m:rPr>
                        <a:rPr lang="en-US" sz="3200" dirty="0">
                          <a:cs typeface="Times New Roman" panose="02020603050405020304" pitchFamily="18" charset="0"/>
                        </a:rPr>
                        <m:t> </m:t>
                      </m:r>
                      <m:sSub>
                        <m:sSubPr>
                          <m:ctrlPr>
                            <a:rPr lang="en-US" sz="3200" i="1">
                              <a:solidFill>
                                <a:srgbClr val="FF2600"/>
                              </a:solidFill>
                              <a:latin typeface="Cambria Math" panose="02040503050406030204" pitchFamily="18" charset="0"/>
                              <a:cs typeface="Times New Roman" panose="02020603050405020304" pitchFamily="18" charset="0"/>
                            </a:rPr>
                          </m:ctrlPr>
                        </m:sSubPr>
                        <m:e>
                          <m:r>
                            <a:rPr lang="en-US" sz="3200" i="1">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smtClean="0">
                              <a:solidFill>
                                <a:srgbClr val="FF2600"/>
                              </a:solidFill>
                              <a:latin typeface="Cambria Math" panose="02040503050406030204" pitchFamily="18" charset="0"/>
                              <a:ea typeface="Cambria Math" panose="02040503050406030204" pitchFamily="18" charset="0"/>
                              <a:cs typeface="Times New Roman" panose="02020603050405020304" pitchFamily="18" charset="0"/>
                            </a:rPr>
                            <m:t>𝐇</m:t>
                          </m:r>
                        </m:e>
                        <m:sub>
                          <m:r>
                            <m:rPr>
                              <m:sty m:val="p"/>
                            </m:rPr>
                            <a:rPr lang="en-US" altLang="zh-CN" sz="3200">
                              <a:solidFill>
                                <a:srgbClr val="FF2600"/>
                              </a:solidFill>
                              <a:latin typeface="Cambria Math" panose="02040503050406030204" pitchFamily="18" charset="0"/>
                              <a:cs typeface="Times New Roman" panose="02020603050405020304" pitchFamily="18" charset="0"/>
                            </a:rPr>
                            <m:t>aug</m:t>
                          </m:r>
                        </m:sub>
                      </m:sSub>
                    </m:oMath>
                  </m:oMathPara>
                </a14:m>
                <a:endParaRPr lang="en-US" sz="3200" dirty="0"/>
              </a:p>
            </p:txBody>
          </p:sp>
        </mc:Choice>
        <mc:Fallback xmlns="">
          <p:sp>
            <p:nvSpPr>
              <p:cNvPr id="40" name="TextBox 39">
                <a:extLst>
                  <a:ext uri="{FF2B5EF4-FFF2-40B4-BE49-F238E27FC236}">
                    <a16:creationId xmlns:a16="http://schemas.microsoft.com/office/drawing/2014/main" id="{D5271C93-1801-04A0-B777-05CCB9819172}"/>
                  </a:ext>
                </a:extLst>
              </p:cNvPr>
              <p:cNvSpPr txBox="1">
                <a:spLocks noRot="1" noChangeAspect="1" noMove="1" noResize="1" noEditPoints="1" noAdjustHandles="1" noChangeArrowheads="1" noChangeShapeType="1" noTextEdit="1"/>
              </p:cNvSpPr>
              <p:nvPr/>
            </p:nvSpPr>
            <p:spPr>
              <a:xfrm>
                <a:off x="11615297" y="3584976"/>
                <a:ext cx="3971746" cy="631263"/>
              </a:xfrm>
              <a:prstGeom prst="rect">
                <a:avLst/>
              </a:prstGeom>
              <a:blipFill>
                <a:blip r:embed="rId17"/>
                <a:stretch>
                  <a:fillRect t="-11765" b="-15686"/>
                </a:stretch>
              </a:blipFill>
            </p:spPr>
            <p:txBody>
              <a:bodyPr/>
              <a:lstStyle/>
              <a:p>
                <a:r>
                  <a:rPr lang="en-US">
                    <a:noFill/>
                  </a:rPr>
                  <a:t> </a:t>
                </a:r>
              </a:p>
            </p:txBody>
          </p:sp>
        </mc:Fallback>
      </mc:AlternateContent>
      <p:sp>
        <p:nvSpPr>
          <p:cNvPr id="3" name="Content Placeholder 8">
            <a:extLst>
              <a:ext uri="{FF2B5EF4-FFF2-40B4-BE49-F238E27FC236}">
                <a16:creationId xmlns:a16="http://schemas.microsoft.com/office/drawing/2014/main" id="{A68E114A-1405-18B1-D5B0-1F8187B83114}"/>
              </a:ext>
            </a:extLst>
          </p:cNvPr>
          <p:cNvSpPr txBox="1">
            <a:spLocks/>
          </p:cNvSpPr>
          <p:nvPr/>
        </p:nvSpPr>
        <p:spPr bwMode="auto">
          <a:xfrm>
            <a:off x="386942" y="6745974"/>
            <a:ext cx="15576892" cy="164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molecule</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FreeSolv</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1.154</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.777</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area,</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.726</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.563</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r>
              <a:rPr lang="zh-CN" altLang="en-US" sz="2600" dirty="0">
                <a:solidFill>
                  <a:schemeClr val="bg2">
                    <a:lumMod val="10000"/>
                  </a:schemeClr>
                </a:solidFill>
              </a:rPr>
              <a:t> </a:t>
            </a:r>
            <a:r>
              <a:rPr lang="en-US" altLang="zh-CN" sz="2600" dirty="0">
                <a:solidFill>
                  <a:schemeClr val="bg2">
                    <a:lumMod val="10000"/>
                  </a:schemeClr>
                </a:solidFill>
              </a:rPr>
              <a:t>Reduced</a:t>
            </a:r>
            <a:r>
              <a:rPr lang="zh-CN" altLang="en-US" sz="2600" dirty="0">
                <a:solidFill>
                  <a:schemeClr val="bg2">
                    <a:lumMod val="10000"/>
                  </a:schemeClr>
                </a:solidFill>
              </a:rPr>
              <a:t> </a:t>
            </a:r>
            <a:r>
              <a:rPr lang="en-US" altLang="zh-CN" sz="2600" dirty="0">
                <a:solidFill>
                  <a:schemeClr val="bg2">
                    <a:lumMod val="10000"/>
                  </a:schemeClr>
                </a:solidFill>
              </a:rPr>
              <a:t>polymer</a:t>
            </a:r>
            <a:r>
              <a:rPr lang="zh-CN" altLang="en-US" sz="2600" dirty="0">
                <a:solidFill>
                  <a:schemeClr val="bg2">
                    <a:lumMod val="10000"/>
                  </a:schemeClr>
                </a:solidFill>
              </a:rPr>
              <a:t> </a:t>
            </a:r>
            <a:r>
              <a:rPr lang="en-US" altLang="zh-CN" sz="2600" dirty="0">
                <a:solidFill>
                  <a:schemeClr val="bg2">
                    <a:lumMod val="10000"/>
                  </a:schemeClr>
                </a:solidFill>
              </a:rPr>
              <a:t>regression</a:t>
            </a:r>
            <a:r>
              <a:rPr lang="zh-CN" altLang="en-US" sz="2600" dirty="0">
                <a:solidFill>
                  <a:schemeClr val="bg2">
                    <a:lumMod val="10000"/>
                  </a:schemeClr>
                </a:solidFill>
              </a:rPr>
              <a:t> </a:t>
            </a:r>
            <a:r>
              <a:rPr lang="en-US" altLang="zh-CN" sz="2600" dirty="0">
                <a:solidFill>
                  <a:schemeClr val="bg2">
                    <a:lumMod val="10000"/>
                  </a:schemeClr>
                </a:solidFill>
              </a:rPr>
              <a:t>MAE</a:t>
            </a:r>
            <a:r>
              <a:rPr lang="zh-CN" altLang="en-US" sz="2600" dirty="0">
                <a:solidFill>
                  <a:schemeClr val="bg2">
                    <a:lumMod val="10000"/>
                  </a:schemeClr>
                </a:solidFill>
              </a:rPr>
              <a:t> </a:t>
            </a:r>
            <a:r>
              <a:rPr lang="en-US" altLang="zh-CN" sz="2600" dirty="0">
                <a:solidFill>
                  <a:schemeClr val="bg2">
                    <a:lumMod val="10000"/>
                  </a:schemeClr>
                </a:solidFill>
              </a:rPr>
              <a:t>on</a:t>
            </a:r>
            <a:r>
              <a:rPr lang="zh-CN" altLang="en-US" sz="2600" dirty="0">
                <a:solidFill>
                  <a:schemeClr val="bg2">
                    <a:lumMod val="10000"/>
                  </a:schemeClr>
                </a:solidFill>
              </a:rPr>
              <a:t> </a:t>
            </a:r>
            <a:r>
              <a:rPr lang="en-US" altLang="zh-CN" sz="2600" dirty="0" err="1">
                <a:solidFill>
                  <a:schemeClr val="bg2">
                    <a:lumMod val="10000"/>
                  </a:schemeClr>
                </a:solidFill>
              </a:rPr>
              <a:t>MeltingTemp</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54.7</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51.4</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few-shot,</a:t>
            </a:r>
            <a:r>
              <a:rPr lang="zh-CN" altLang="en-US" sz="2600" dirty="0">
                <a:solidFill>
                  <a:schemeClr val="bg2">
                    <a:lumMod val="10000"/>
                  </a:schemeClr>
                </a:solidFill>
              </a:rPr>
              <a:t> </a:t>
            </a:r>
            <a:r>
              <a:rPr lang="en-US" altLang="zh-CN" sz="2600" dirty="0">
                <a:solidFill>
                  <a:schemeClr val="bg2">
                    <a:lumMod val="10000"/>
                  </a:schemeClr>
                </a:solidFill>
              </a:rPr>
              <a:t>from</a:t>
            </a:r>
            <a:r>
              <a:rPr lang="zh-CN" altLang="en-US" sz="2600" dirty="0">
                <a:solidFill>
                  <a:schemeClr val="bg2">
                    <a:lumMod val="10000"/>
                  </a:schemeClr>
                </a:solidFill>
              </a:rPr>
              <a:t> </a:t>
            </a:r>
            <a:r>
              <a:rPr lang="en-US" altLang="zh-CN" sz="2600" dirty="0">
                <a:solidFill>
                  <a:schemeClr val="bg2">
                    <a:lumMod val="10000"/>
                  </a:schemeClr>
                </a:solidFill>
              </a:rPr>
              <a:t>41.8</a:t>
            </a:r>
            <a:r>
              <a:rPr lang="zh-CN" altLang="en-US" sz="2600" dirty="0">
                <a:solidFill>
                  <a:schemeClr val="bg2">
                    <a:lumMod val="10000"/>
                  </a:schemeClr>
                </a:solidFill>
              </a:rPr>
              <a:t> </a:t>
            </a:r>
            <a:r>
              <a:rPr lang="en-US" altLang="zh-CN" sz="2600" dirty="0">
                <a:solidFill>
                  <a:schemeClr val="bg2">
                    <a:lumMod val="10000"/>
                  </a:schemeClr>
                </a:solidFill>
              </a:rPr>
              <a:t>to</a:t>
            </a:r>
            <a:r>
              <a:rPr lang="zh-CN" altLang="en-US" sz="2600" dirty="0">
                <a:solidFill>
                  <a:schemeClr val="bg2">
                    <a:lumMod val="10000"/>
                  </a:schemeClr>
                </a:solidFill>
              </a:rPr>
              <a:t> </a:t>
            </a:r>
            <a:r>
              <a:rPr lang="en-US" altLang="zh-CN" sz="2600" dirty="0">
                <a:solidFill>
                  <a:schemeClr val="bg2">
                    <a:lumMod val="10000"/>
                  </a:schemeClr>
                </a:solidFill>
              </a:rPr>
              <a:t>38.9</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all</a:t>
            </a:r>
            <a:r>
              <a:rPr lang="zh-CN" altLang="en-US" sz="2600" dirty="0">
                <a:solidFill>
                  <a:schemeClr val="bg2">
                    <a:lumMod val="10000"/>
                  </a:schemeClr>
                </a:solidFill>
              </a:rPr>
              <a:t> </a:t>
            </a:r>
            <a:r>
              <a:rPr lang="en-US" altLang="zh-CN" sz="2600" dirty="0">
                <a:solidFill>
                  <a:schemeClr val="bg2">
                    <a:lumMod val="10000"/>
                  </a:schemeClr>
                </a:solidFill>
              </a:rPr>
              <a:t>areas.</a:t>
            </a:r>
          </a:p>
          <a:p>
            <a:pPr marL="457200" indent="-457200">
              <a:buFont typeface="Arial" panose="020B0604020202020204" pitchFamily="34" charset="0"/>
              <a:buChar char="•"/>
            </a:pPr>
            <a:r>
              <a:rPr lang="en-US" altLang="zh-CN" sz="2600" dirty="0">
                <a:solidFill>
                  <a:schemeClr val="bg2">
                    <a:lumMod val="10000"/>
                  </a:schemeClr>
                </a:solidFill>
              </a:rPr>
              <a:t>Again,</a:t>
            </a:r>
            <a:r>
              <a:rPr lang="zh-CN" altLang="en-US" sz="2600" dirty="0">
                <a:solidFill>
                  <a:schemeClr val="bg2">
                    <a:lumMod val="10000"/>
                  </a:schemeClr>
                </a:solidFill>
              </a:rPr>
              <a:t> </a:t>
            </a:r>
            <a:r>
              <a:rPr lang="en-US" altLang="zh-CN" sz="2600" dirty="0">
                <a:solidFill>
                  <a:schemeClr val="bg2">
                    <a:lumMod val="10000"/>
                  </a:schemeClr>
                </a:solidFill>
              </a:rPr>
              <a:t>data</a:t>
            </a:r>
            <a:r>
              <a:rPr lang="zh-CN" altLang="en-US" sz="2600" dirty="0">
                <a:solidFill>
                  <a:schemeClr val="bg2">
                    <a:lumMod val="10000"/>
                  </a:schemeClr>
                </a:solidFill>
              </a:rPr>
              <a:t> </a:t>
            </a:r>
            <a:r>
              <a:rPr lang="en-US" altLang="zh-CN" sz="2600" dirty="0">
                <a:solidFill>
                  <a:schemeClr val="bg2">
                    <a:lumMod val="10000"/>
                  </a:schemeClr>
                </a:solidFill>
              </a:rPr>
              <a:t>augmentation</a:t>
            </a:r>
            <a:r>
              <a:rPr lang="zh-CN" altLang="en-US" sz="2600" dirty="0">
                <a:solidFill>
                  <a:schemeClr val="bg2">
                    <a:lumMod val="10000"/>
                  </a:schemeClr>
                </a:solidFill>
              </a:rPr>
              <a:t> </a:t>
            </a:r>
            <a:r>
              <a:rPr lang="en-US" altLang="zh-CN" sz="2600" dirty="0">
                <a:solidFill>
                  <a:schemeClr val="bg2">
                    <a:lumMod val="10000"/>
                  </a:schemeClr>
                </a:solidFill>
              </a:rPr>
              <a:t>can</a:t>
            </a:r>
            <a:r>
              <a:rPr lang="zh-CN" altLang="en-US" sz="2600" dirty="0">
                <a:solidFill>
                  <a:schemeClr val="bg2">
                    <a:lumMod val="10000"/>
                  </a:schemeClr>
                </a:solidFill>
              </a:rPr>
              <a:t> </a:t>
            </a:r>
            <a:r>
              <a:rPr lang="en-US" altLang="zh-CN" sz="2600" dirty="0">
                <a:solidFill>
                  <a:schemeClr val="bg2">
                    <a:lumMod val="10000"/>
                  </a:schemeClr>
                </a:solidFill>
              </a:rPr>
              <a:t>be</a:t>
            </a:r>
            <a:r>
              <a:rPr lang="zh-CN" altLang="en-US" sz="2600" dirty="0">
                <a:solidFill>
                  <a:schemeClr val="bg2">
                    <a:lumMod val="10000"/>
                  </a:schemeClr>
                </a:solidFill>
              </a:rPr>
              <a:t> </a:t>
            </a:r>
            <a:r>
              <a:rPr lang="en-US" altLang="zh-CN" sz="2600" dirty="0">
                <a:solidFill>
                  <a:schemeClr val="bg2">
                    <a:lumMod val="10000"/>
                  </a:schemeClr>
                </a:solidFill>
              </a:rPr>
              <a:t>performed</a:t>
            </a:r>
            <a:r>
              <a:rPr lang="zh-CN" altLang="en-US" sz="2600" dirty="0">
                <a:solidFill>
                  <a:schemeClr val="bg2">
                    <a:lumMod val="10000"/>
                  </a:schemeClr>
                </a:solidFill>
              </a:rPr>
              <a:t> </a:t>
            </a:r>
            <a:r>
              <a:rPr lang="en-US" altLang="zh-CN" sz="2600" dirty="0">
                <a:solidFill>
                  <a:schemeClr val="bg2">
                    <a:lumMod val="10000"/>
                  </a:schemeClr>
                </a:solidFill>
              </a:rPr>
              <a:t>in</a:t>
            </a:r>
            <a:r>
              <a:rPr lang="zh-CN" altLang="en-US" sz="2600" dirty="0">
                <a:solidFill>
                  <a:schemeClr val="bg2">
                    <a:lumMod val="10000"/>
                  </a:schemeClr>
                </a:solidFill>
              </a:rPr>
              <a:t> </a:t>
            </a:r>
            <a:r>
              <a:rPr lang="en-US" altLang="zh-CN" sz="2600" dirty="0">
                <a:solidFill>
                  <a:schemeClr val="bg2">
                    <a:lumMod val="10000"/>
                  </a:schemeClr>
                </a:solidFill>
              </a:rPr>
              <a:t>latent</a:t>
            </a:r>
            <a:r>
              <a:rPr lang="zh-CN" altLang="en-US" sz="2600" dirty="0">
                <a:solidFill>
                  <a:schemeClr val="bg2">
                    <a:lumMod val="10000"/>
                  </a:schemeClr>
                </a:solidFill>
              </a:rPr>
              <a:t> </a:t>
            </a:r>
            <a:r>
              <a:rPr lang="en-US" altLang="zh-CN" sz="2600" dirty="0">
                <a:solidFill>
                  <a:schemeClr val="bg2">
                    <a:lumMod val="10000"/>
                  </a:schemeClr>
                </a:solidFill>
              </a:rPr>
              <a:t>space!</a:t>
            </a:r>
          </a:p>
        </p:txBody>
      </p:sp>
    </p:spTree>
    <p:extLst>
      <p:ext uri="{BB962C8B-B14F-4D97-AF65-F5344CB8AC3E}">
        <p14:creationId xmlns:p14="http://schemas.microsoft.com/office/powerpoint/2010/main" val="527682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Graph</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b="1" dirty="0">
                <a:solidFill>
                  <a:schemeClr val="tx1"/>
                </a:solidFill>
              </a:rPr>
              <a:t>Data</a:t>
            </a:r>
            <a:r>
              <a:rPr lang="zh-CN" altLang="en-US" b="1" dirty="0">
                <a:solidFill>
                  <a:schemeClr val="tx1"/>
                </a:solidFill>
              </a:rPr>
              <a:t> </a:t>
            </a:r>
            <a:r>
              <a:rPr lang="en-US" altLang="zh-CN" b="1" dirty="0">
                <a:solidFill>
                  <a:schemeClr val="tx1"/>
                </a:solidFill>
              </a:rPr>
              <a:t>Mining</a:t>
            </a:r>
            <a:r>
              <a:rPr lang="en-US" altLang="zh-CN" dirty="0">
                <a:solidFill>
                  <a:schemeClr val="tx1"/>
                </a:solidFill>
              </a:rPr>
              <a:t>:</a:t>
            </a:r>
            <a:r>
              <a:rPr lang="zh-CN" altLang="en-US" dirty="0">
                <a:solidFill>
                  <a:schemeClr val="tx1"/>
                </a:solidFill>
              </a:rPr>
              <a:t> </a:t>
            </a:r>
            <a:r>
              <a:rPr lang="en-US" altLang="zh-CN" dirty="0">
                <a:solidFill>
                  <a:schemeClr val="tx1"/>
                </a:solidFill>
              </a:rPr>
              <a:t>The</a:t>
            </a:r>
            <a:r>
              <a:rPr lang="zh-CN" altLang="en-US" dirty="0">
                <a:solidFill>
                  <a:schemeClr val="tx1"/>
                </a:solidFill>
              </a:rPr>
              <a:t> </a:t>
            </a:r>
            <a:r>
              <a:rPr lang="en-US" altLang="zh-CN" dirty="0">
                <a:solidFill>
                  <a:schemeClr val="tx1"/>
                </a:solidFill>
              </a:rPr>
              <a:t>process</a:t>
            </a:r>
            <a:r>
              <a:rPr lang="zh-CN" altLang="en-US" dirty="0">
                <a:solidFill>
                  <a:schemeClr val="tx1"/>
                </a:solidFill>
              </a:rPr>
              <a:t> </a:t>
            </a:r>
            <a:r>
              <a:rPr lang="en-US" altLang="zh-CN" dirty="0">
                <a:solidFill>
                  <a:schemeClr val="tx1"/>
                </a:solidFill>
              </a:rPr>
              <a:t>of</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discovery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400" dirty="0"/>
              <a:t>My</a:t>
            </a:r>
            <a:r>
              <a:rPr lang="zh-CN" altLang="en-US" sz="4400" dirty="0"/>
              <a:t> </a:t>
            </a:r>
            <a:r>
              <a:rPr lang="en-US" altLang="zh-CN" sz="4400" dirty="0"/>
              <a:t>Background</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a:t>
            </a:fld>
            <a:endParaRPr lang="en-US"/>
          </a:p>
        </p:txBody>
      </p:sp>
      <p:pic>
        <p:nvPicPr>
          <p:cNvPr id="2050" name="Picture 2" descr="Christos Faloutsos">
            <a:extLst>
              <a:ext uri="{FF2B5EF4-FFF2-40B4-BE49-F238E27FC236}">
                <a16:creationId xmlns:a16="http://schemas.microsoft.com/office/drawing/2014/main" id="{AB25D21B-5DF7-CFDD-139A-95D0BBB83345}"/>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751" y="4582210"/>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Jiawei Han">
            <a:extLst>
              <a:ext uri="{FF2B5EF4-FFF2-40B4-BE49-F238E27FC236}">
                <a16:creationId xmlns:a16="http://schemas.microsoft.com/office/drawing/2014/main" id="{590F9D46-E631-264B-BF2D-68BB82144740}"/>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0751" y="6593606"/>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3C7FB7E-A910-C39C-FA24-C04B1131DB63}"/>
              </a:ext>
            </a:extLst>
          </p:cNvPr>
          <p:cNvPicPr>
            <a:picLocks noChangeAspect="1"/>
          </p:cNvPicPr>
          <p:nvPr/>
        </p:nvPicPr>
        <p:blipFill>
          <a:blip r:embed="rId4"/>
          <a:stretch>
            <a:fillRect/>
          </a:stretch>
        </p:blipFill>
        <p:spPr>
          <a:xfrm>
            <a:off x="2170751" y="2570814"/>
            <a:ext cx="1371600" cy="137160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464B9DFF-E590-2B03-3D3E-5866024F4B28}"/>
              </a:ext>
            </a:extLst>
          </p:cNvPr>
          <p:cNvSpPr txBox="1"/>
          <p:nvPr/>
        </p:nvSpPr>
        <p:spPr>
          <a:xfrm rot="16200000">
            <a:off x="299150" y="2820023"/>
            <a:ext cx="1899879" cy="861774"/>
          </a:xfrm>
          <a:prstGeom prst="rect">
            <a:avLst/>
          </a:prstGeom>
          <a:noFill/>
        </p:spPr>
        <p:txBody>
          <a:bodyPr wrap="none" rtlCol="0">
            <a:spAutoFit/>
          </a:bodyPr>
          <a:lstStyle/>
          <a:p>
            <a:r>
              <a:rPr lang="en-US" altLang="zh-CN" sz="2500" dirty="0">
                <a:latin typeface="Helvetica Neue"/>
                <a:cs typeface="Helvetica Neue"/>
              </a:rPr>
              <a:t>Tsinghua</a:t>
            </a:r>
            <a:r>
              <a:rPr lang="zh-CN" altLang="en-US" sz="2500" dirty="0">
                <a:latin typeface="Helvetica Neue"/>
                <a:cs typeface="Helvetica Neue"/>
              </a:rPr>
              <a:t> </a:t>
            </a:r>
            <a:r>
              <a:rPr lang="en-US" altLang="zh-CN" sz="2500" dirty="0">
                <a:latin typeface="Helvetica Neue"/>
                <a:cs typeface="Helvetica Neue"/>
              </a:rPr>
              <a:t>U</a:t>
            </a:r>
          </a:p>
          <a:p>
            <a:r>
              <a:rPr lang="en-US" altLang="zh-CN" sz="2500" dirty="0">
                <a:latin typeface="Helvetica Neue"/>
                <a:cs typeface="Helvetica Neue"/>
              </a:rPr>
              <a:t>(2006-2015)</a:t>
            </a:r>
            <a:endParaRPr lang="en-US" sz="2500" dirty="0">
              <a:latin typeface="Helvetica Neue"/>
              <a:cs typeface="Helvetica Neue"/>
            </a:endParaRPr>
          </a:p>
        </p:txBody>
      </p:sp>
      <p:sp>
        <p:nvSpPr>
          <p:cNvPr id="7" name="TextBox 6">
            <a:extLst>
              <a:ext uri="{FF2B5EF4-FFF2-40B4-BE49-F238E27FC236}">
                <a16:creationId xmlns:a16="http://schemas.microsoft.com/office/drawing/2014/main" id="{1E19F48A-C8E2-9B2C-E011-DCA398CCBBCD}"/>
              </a:ext>
            </a:extLst>
          </p:cNvPr>
          <p:cNvSpPr txBox="1"/>
          <p:nvPr/>
        </p:nvSpPr>
        <p:spPr>
          <a:xfrm rot="16200000">
            <a:off x="299148" y="4837123"/>
            <a:ext cx="1899879" cy="861774"/>
          </a:xfrm>
          <a:prstGeom prst="rect">
            <a:avLst/>
          </a:prstGeom>
          <a:noFill/>
        </p:spPr>
        <p:txBody>
          <a:bodyPr wrap="none" rtlCol="0">
            <a:spAutoFit/>
          </a:bodyPr>
          <a:lstStyle/>
          <a:p>
            <a:r>
              <a:rPr lang="en-US" altLang="zh-CN" sz="2500" dirty="0">
                <a:latin typeface="Helvetica Neue"/>
                <a:cs typeface="Helvetica Neue"/>
              </a:rPr>
              <a:t>CMU</a:t>
            </a:r>
          </a:p>
          <a:p>
            <a:r>
              <a:rPr lang="en-US" altLang="zh-CN" sz="2500" dirty="0">
                <a:latin typeface="Helvetica Neue"/>
                <a:cs typeface="Helvetica Neue"/>
              </a:rPr>
              <a:t>(2012-2013)</a:t>
            </a:r>
            <a:endParaRPr lang="en-US" sz="2500" dirty="0">
              <a:latin typeface="Helvetica Neue"/>
              <a:cs typeface="Helvetica Neue"/>
            </a:endParaRPr>
          </a:p>
        </p:txBody>
      </p:sp>
      <p:sp>
        <p:nvSpPr>
          <p:cNvPr id="9" name="TextBox 8">
            <a:extLst>
              <a:ext uri="{FF2B5EF4-FFF2-40B4-BE49-F238E27FC236}">
                <a16:creationId xmlns:a16="http://schemas.microsoft.com/office/drawing/2014/main" id="{5B349A56-CD2D-292D-C81D-86C52C27FF49}"/>
              </a:ext>
            </a:extLst>
          </p:cNvPr>
          <p:cNvSpPr txBox="1"/>
          <p:nvPr/>
        </p:nvSpPr>
        <p:spPr>
          <a:xfrm rot="16200000">
            <a:off x="299148" y="6854223"/>
            <a:ext cx="1899879" cy="861774"/>
          </a:xfrm>
          <a:prstGeom prst="rect">
            <a:avLst/>
          </a:prstGeom>
          <a:noFill/>
        </p:spPr>
        <p:txBody>
          <a:bodyPr wrap="none" rtlCol="0">
            <a:spAutoFit/>
          </a:bodyPr>
          <a:lstStyle/>
          <a:p>
            <a:r>
              <a:rPr lang="en-US" altLang="zh-CN" sz="2500" dirty="0">
                <a:latin typeface="Helvetica Neue"/>
                <a:cs typeface="Helvetica Neue"/>
              </a:rPr>
              <a:t>UIUC</a:t>
            </a:r>
          </a:p>
          <a:p>
            <a:r>
              <a:rPr lang="en-US" altLang="zh-CN" sz="2500" dirty="0">
                <a:latin typeface="Helvetica Neue"/>
                <a:cs typeface="Helvetica Neue"/>
              </a:rPr>
              <a:t>(2015-2017)</a:t>
            </a:r>
            <a:endParaRPr lang="en-US" sz="2500" dirty="0">
              <a:latin typeface="Helvetica Neue"/>
              <a:cs typeface="Helvetica Neue"/>
            </a:endParaRPr>
          </a:p>
        </p:txBody>
      </p:sp>
      <p:sp>
        <p:nvSpPr>
          <p:cNvPr id="10" name="Rounded Rectangle 9">
            <a:extLst>
              <a:ext uri="{FF2B5EF4-FFF2-40B4-BE49-F238E27FC236}">
                <a16:creationId xmlns:a16="http://schemas.microsoft.com/office/drawing/2014/main" id="{0C49C784-58BA-B5C7-3061-76C34CA8F9D7}"/>
              </a:ext>
            </a:extLst>
          </p:cNvPr>
          <p:cNvSpPr/>
          <p:nvPr/>
        </p:nvSpPr>
        <p:spPr>
          <a:xfrm>
            <a:off x="4033125" y="2300970"/>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text-attributed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links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low-degree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recommendation)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Social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context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recommendation.</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CIKM</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2012.</a:t>
            </a: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FEMA: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for</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dynamic behavioral pattern discovery.</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p>
        </p:txBody>
      </p:sp>
      <p:sp>
        <p:nvSpPr>
          <p:cNvPr id="11" name="Rounded Rectangle 10">
            <a:extLst>
              <a:ext uri="{FF2B5EF4-FFF2-40B4-BE49-F238E27FC236}">
                <a16:creationId xmlns:a16="http://schemas.microsoft.com/office/drawing/2014/main" id="{2DE18CCB-016D-C551-A181-F638A34DEFC7}"/>
              </a:ext>
            </a:extLst>
          </p:cNvPr>
          <p:cNvSpPr/>
          <p:nvPr/>
        </p:nvSpPr>
        <p:spPr>
          <a:xfrm>
            <a:off x="4033125" y="4447288"/>
            <a:ext cx="11082580" cy="189988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detect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suspicious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nodes?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(Social</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bot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zombie</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follower</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detection)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Catchsync</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catching synchronized behavior in large directed graphs.</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2014.</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Best</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paper</a:t>
            </a:r>
            <a:r>
              <a:rPr lang="zh-CN" altLang="en-US"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finalist</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t>
            </a:r>
          </a:p>
        </p:txBody>
      </p:sp>
      <p:sp>
        <p:nvSpPr>
          <p:cNvPr id="12" name="Rounded Rectangle 11">
            <a:extLst>
              <a:ext uri="{FF2B5EF4-FFF2-40B4-BE49-F238E27FC236}">
                <a16:creationId xmlns:a16="http://schemas.microsoft.com/office/drawing/2014/main" id="{C84F9D33-7FF2-C6E2-012E-CF31C73D0F02}"/>
              </a:ext>
            </a:extLst>
          </p:cNvPr>
          <p:cNvSpPr/>
          <p:nvPr/>
        </p:nvSpPr>
        <p:spPr>
          <a:xfrm>
            <a:off x="4033125" y="6593606"/>
            <a:ext cx="11082580" cy="1641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Given</a:t>
            </a:r>
            <a:r>
              <a:rPr lang="zh-CN" altLang="en-US" sz="3200" dirty="0">
                <a:solidFill>
                  <a:schemeClr val="tx1"/>
                </a:solidFill>
                <a:latin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very</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large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corpus,</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how</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build</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minimal</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human</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effort?</a:t>
            </a:r>
            <a:r>
              <a:rPr lang="zh-CN" altLang="en-US"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(Information</a:t>
            </a:r>
            <a:r>
              <a:rPr lang="zh-CN" altLang="en-US"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3200" dirty="0">
                <a:solidFill>
                  <a:schemeClr val="tx1"/>
                </a:solidFill>
                <a:latin typeface="Colfax" panose="020B0304000000010002" pitchFamily="34" charset="0"/>
                <a:ea typeface="Helvetica Neue" panose="02000503000000020004" pitchFamily="2" charset="0"/>
                <a:cs typeface="Helvetica Neue" panose="02000503000000020004" pitchFamily="2" charset="0"/>
              </a:rPr>
              <a:t>extraction).</a:t>
            </a:r>
            <a:endParaRPr lang="en-US" altLang="zh-CN" sz="32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Jiang</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et</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al.</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err="1">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MetaPAD</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Meta pattern discovery from massive text corpora.</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rgbClr val="FF0000"/>
                </a:solidFill>
                <a:latin typeface="Times New Roman" panose="02020603050405020304" pitchFamily="18" charset="0"/>
                <a:ea typeface="Helvetica Neue" panose="02000503000000020004" pitchFamily="2" charset="0"/>
                <a:cs typeface="Times New Roman" panose="02020603050405020304" pitchFamily="18" charset="0"/>
              </a:rPr>
              <a:t>KDD</a:t>
            </a:r>
            <a:r>
              <a:rPr lang="zh-CN" altLang="en-US"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 </a:t>
            </a:r>
            <a:r>
              <a:rPr lang="en-US" altLang="zh-CN" sz="2400" dirty="0">
                <a:solidFill>
                  <a:schemeClr val="tx1"/>
                </a:solidFill>
                <a:latin typeface="Times New Roman" panose="02020603050405020304" pitchFamily="18" charset="0"/>
                <a:ea typeface="Helvetica Neue" panose="02000503000000020004" pitchFamily="2" charset="0"/>
                <a:cs typeface="Times New Roman" panose="02020603050405020304" pitchFamily="18" charset="0"/>
              </a:rPr>
              <a:t>2017.</a:t>
            </a:r>
          </a:p>
        </p:txBody>
      </p:sp>
    </p:spTree>
    <p:extLst>
      <p:ext uri="{BB962C8B-B14F-4D97-AF65-F5344CB8AC3E}">
        <p14:creationId xmlns:p14="http://schemas.microsoft.com/office/powerpoint/2010/main" val="1831339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from</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Regression</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Data</a:t>
            </a:r>
            <a:r>
              <a:rPr lang="zh-CN" altLang="en-US" dirty="0">
                <a:solidFill>
                  <a:schemeClr val="tx1"/>
                </a:solidFill>
              </a:rPr>
              <a:t> </a:t>
            </a:r>
            <a:r>
              <a:rPr lang="en-US" altLang="zh-CN" dirty="0">
                <a:solidFill>
                  <a:schemeClr val="tx1"/>
                </a:solidFill>
              </a:rPr>
              <a:t>Augmentation</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rgbClr val="FF0000"/>
                </a:solidFill>
              </a:rPr>
              <a:t>Polymer</a:t>
            </a:r>
            <a:r>
              <a:rPr lang="zh-CN" altLang="en-US" dirty="0">
                <a:solidFill>
                  <a:srgbClr val="FF0000"/>
                </a:solidFill>
              </a:rPr>
              <a:t> </a:t>
            </a:r>
            <a:r>
              <a:rPr lang="en-US" altLang="zh-CN" dirty="0">
                <a:solidFill>
                  <a:srgbClr val="FF0000"/>
                </a:solidFill>
              </a:rPr>
              <a:t>Informatics</a:t>
            </a:r>
            <a:endParaRPr lang="en-US" dirty="0">
              <a:solidFill>
                <a:srgbClr val="FF0000"/>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Exciting</a:t>
            </a:r>
            <a:r>
              <a:rPr lang="zh-CN" altLang="en-US" dirty="0"/>
              <a:t> </a:t>
            </a:r>
            <a:r>
              <a:rPr lang="en-US" altLang="zh-CN" dirty="0"/>
              <a:t>Results</a:t>
            </a:r>
            <a:r>
              <a:rPr lang="zh-CN" altLang="en-US" dirty="0"/>
              <a:t> </a:t>
            </a:r>
            <a:r>
              <a:rPr lang="en-US" altLang="zh-CN" dirty="0"/>
              <a:t>and</a:t>
            </a:r>
            <a:r>
              <a:rPr lang="zh-CN" altLang="en-US" dirty="0"/>
              <a:t> </a:t>
            </a:r>
            <a:r>
              <a:rPr lang="en-US" altLang="zh-CN" dirty="0"/>
              <a:t>Effort</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19</a:t>
            </a:fld>
            <a:endParaRPr lang="en-US"/>
          </a:p>
        </p:txBody>
      </p:sp>
      <p:grpSp>
        <p:nvGrpSpPr>
          <p:cNvPr id="30" name="Group 29">
            <a:extLst>
              <a:ext uri="{FF2B5EF4-FFF2-40B4-BE49-F238E27FC236}">
                <a16:creationId xmlns:a16="http://schemas.microsoft.com/office/drawing/2014/main" id="{483DB5AA-AC4A-EC76-ECAA-F276B20C7CA0}"/>
              </a:ext>
            </a:extLst>
          </p:cNvPr>
          <p:cNvGrpSpPr/>
          <p:nvPr/>
        </p:nvGrpSpPr>
        <p:grpSpPr>
          <a:xfrm>
            <a:off x="1233713" y="2325918"/>
            <a:ext cx="3367316" cy="6400800"/>
            <a:chOff x="1233713" y="23259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3259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IIS-2146761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pPr algn="ctr"/>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REU:</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537523"/>
              <a:ext cx="3091544" cy="1200329"/>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Comprehensive</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Methods</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Learn</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to</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Augment</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Graph</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Data</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$515,999)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657" y="484027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7" name="Picture 2" descr="Profile photo of Gang Liu">
              <a:extLst>
                <a:ext uri="{FF2B5EF4-FFF2-40B4-BE49-F238E27FC236}">
                  <a16:creationId xmlns:a16="http://schemas.microsoft.com/office/drawing/2014/main" id="{1FAE5D9A-D179-ECE1-6375-55D8E96C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657"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D60EB796-569E-0534-32D4-E174C20C5E4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0514" y="5674208"/>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45DD13F-3A91-2131-4349-E919D8BB5E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657"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671B696-0384-D55D-8486-52F6278B475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70514" y="6508146"/>
              <a:ext cx="731520" cy="731520"/>
            </a:xfrm>
            <a:prstGeom prst="ellipse">
              <a:avLst/>
            </a:prstGeom>
            <a:ln w="63500" cap="rnd">
              <a:solidFill>
                <a:srgbClr val="00B05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3515" y="7945536"/>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2AFCED74-8AE6-6C84-08F0-2F42039C74D7}"/>
              </a:ext>
            </a:extLst>
          </p:cNvPr>
          <p:cNvGrpSpPr/>
          <p:nvPr/>
        </p:nvGrpSpPr>
        <p:grpSpPr>
          <a:xfrm>
            <a:off x="11654971" y="2215609"/>
            <a:ext cx="3367316" cy="6400800"/>
            <a:chOff x="11654971" y="2215609"/>
            <a:chExt cx="3367316" cy="6400800"/>
          </a:xfrm>
        </p:grpSpPr>
        <p:sp>
          <p:nvSpPr>
            <p:cNvPr id="3" name="Oval 2">
              <a:extLst>
                <a:ext uri="{FF2B5EF4-FFF2-40B4-BE49-F238E27FC236}">
                  <a16:creationId xmlns:a16="http://schemas.microsoft.com/office/drawing/2014/main" id="{12DEDCC6-BDE2-F812-A3A8-8D8F3B3818C5}"/>
                </a:ext>
              </a:extLst>
            </p:cNvPr>
            <p:cNvSpPr/>
            <p:nvPr/>
          </p:nvSpPr>
          <p:spPr>
            <a:xfrm>
              <a:off x="11654971" y="2215609"/>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CBET-2332270</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Co-PI:</a:t>
              </a: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427214"/>
              <a:ext cx="3091544" cy="203132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CBET: Developing and Understanding </a:t>
              </a:r>
              <a:r>
                <a:rPr lang="en-US" altLang="zh-CN" sz="1800" dirty="0">
                  <a:solidFill>
                    <a:srgbClr val="FF0000"/>
                  </a:solidFill>
                  <a:latin typeface="Times New Roman" panose="02020603050405020304" pitchFamily="18" charset="0"/>
                  <a:cs typeface="Times New Roman" panose="02020603050405020304" pitchFamily="18" charset="0"/>
                </a:rPr>
                <a:t>Thermally Conductive </a:t>
              </a:r>
              <a:r>
                <a:rPr lang="en-US" altLang="zh-CN" sz="1800" dirty="0">
                  <a:solidFill>
                    <a:schemeClr val="tx1"/>
                  </a:solidFill>
                  <a:latin typeface="Times New Roman" panose="02020603050405020304" pitchFamily="18" charset="0"/>
                  <a:cs typeface="Times New Roman" panose="02020603050405020304" pitchFamily="18" charset="0"/>
                </a:rPr>
                <a:t>Polymers by Combining Molecular Simulation, Machine Learning and Experiment</a:t>
              </a:r>
              <a:endParaRPr lang="en-US" altLang="zh-CN" sz="1800" dirty="0">
                <a:latin typeface="Times New Roman" panose="02020603050405020304" pitchFamily="18" charset="0"/>
                <a:cs typeface="Times New Roman" panose="02020603050405020304" pitchFamily="18" charset="0"/>
              </a:endParaRPr>
            </a:p>
            <a:p>
              <a:r>
                <a:rPr lang="en-US" altLang="zh-CN" sz="1800" dirty="0">
                  <a:latin typeface="Times New Roman" panose="02020603050405020304" pitchFamily="18" charset="0"/>
                  <a:cs typeface="Times New Roman" panose="02020603050405020304" pitchFamily="18" charset="0"/>
                </a:rPr>
                <a:t>(2024-2026,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$405,726)</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628" y="6670144"/>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4" name="Picture 14">
              <a:extLst>
                <a:ext uri="{FF2B5EF4-FFF2-40B4-BE49-F238E27FC236}">
                  <a16:creationId xmlns:a16="http://schemas.microsoft.com/office/drawing/2014/main" id="{9F1700EA-34A6-80BF-F3BE-DD66AF57F2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74773" y="7835227"/>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Tengfei Luo">
              <a:extLst>
                <a:ext uri="{FF2B5EF4-FFF2-40B4-BE49-F238E27FC236}">
                  <a16:creationId xmlns:a16="http://schemas.microsoft.com/office/drawing/2014/main" id="{18500EA9-7EBE-00E3-1BC3-74347886529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38628" y="5754537"/>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9800202" y="4596614"/>
            <a:ext cx="1828800" cy="1828800"/>
          </a:xfrm>
          <a:prstGeom prst="rect">
            <a:avLst/>
          </a:prstGeom>
        </p:spPr>
      </p:pic>
      <p:grpSp>
        <p:nvGrpSpPr>
          <p:cNvPr id="2" name="Group 1">
            <a:extLst>
              <a:ext uri="{FF2B5EF4-FFF2-40B4-BE49-F238E27FC236}">
                <a16:creationId xmlns:a16="http://schemas.microsoft.com/office/drawing/2014/main" id="{195F2D97-4A6A-6D51-2B03-A80FF2B43C41}"/>
              </a:ext>
            </a:extLst>
          </p:cNvPr>
          <p:cNvGrpSpPr/>
          <p:nvPr/>
        </p:nvGrpSpPr>
        <p:grpSpPr>
          <a:xfrm>
            <a:off x="4874034" y="2381641"/>
            <a:ext cx="5991189" cy="2214973"/>
            <a:chOff x="4874035" y="2352098"/>
            <a:chExt cx="5991189" cy="2214973"/>
          </a:xfrm>
        </p:grpSpPr>
        <p:sp>
          <p:nvSpPr>
            <p:cNvPr id="18" name="Rounded Rectangle 17">
              <a:extLst>
                <a:ext uri="{FF2B5EF4-FFF2-40B4-BE49-F238E27FC236}">
                  <a16:creationId xmlns:a16="http://schemas.microsoft.com/office/drawing/2014/main" id="{74F3B651-DAB5-87AB-B807-7A35571EC348}"/>
                </a:ext>
              </a:extLst>
            </p:cNvPr>
            <p:cNvSpPr/>
            <p:nvPr/>
          </p:nvSpPr>
          <p:spPr>
            <a:xfrm>
              <a:off x="4874035" y="2352098"/>
              <a:ext cx="5991189" cy="221497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two</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novel</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polymers</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thermal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conductivity.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review.</a:t>
              </a: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1" name="Straight Arrow Connector 20">
              <a:extLst>
                <a:ext uri="{FF2B5EF4-FFF2-40B4-BE49-F238E27FC236}">
                  <a16:creationId xmlns:a16="http://schemas.microsoft.com/office/drawing/2014/main" id="{1740A3F1-931A-A8A6-ACC2-3BAABF47B18E}"/>
                </a:ext>
              </a:extLst>
            </p:cNvPr>
            <p:cNvCxnSpPr>
              <a:cxnSpLocks/>
            </p:cNvCxnSpPr>
            <p:nvPr/>
          </p:nvCxnSpPr>
          <p:spPr>
            <a:xfrm flipV="1">
              <a:off x="7746110" y="3302030"/>
              <a:ext cx="0" cy="1095583"/>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A25BAD75-696B-E79C-67EA-046A3F220A2B}"/>
                </a:ext>
              </a:extLst>
            </p:cNvPr>
            <p:cNvCxnSpPr>
              <a:cxnSpLocks/>
            </p:cNvCxnSpPr>
            <p:nvPr/>
          </p:nvCxnSpPr>
          <p:spPr>
            <a:xfrm flipV="1">
              <a:off x="7746110" y="4388423"/>
              <a:ext cx="2712251" cy="666"/>
            </a:xfrm>
            <a:prstGeom prst="straightConnector1">
              <a:avLst/>
            </a:prstGeom>
            <a:ln w="1270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2D7704F-E437-F511-E8E0-6C8CCB1C01A9}"/>
                </a:ext>
              </a:extLst>
            </p:cNvPr>
            <p:cNvCxnSpPr>
              <a:cxnSpLocks/>
            </p:cNvCxnSpPr>
            <p:nvPr/>
          </p:nvCxnSpPr>
          <p:spPr>
            <a:xfrm>
              <a:off x="8143119" y="3617267"/>
              <a:ext cx="1715247" cy="613759"/>
            </a:xfrm>
            <a:prstGeom prst="line">
              <a:avLst/>
            </a:prstGeom>
            <a:ln w="1270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4" name="5-Point Star 33">
              <a:extLst>
                <a:ext uri="{FF2B5EF4-FFF2-40B4-BE49-F238E27FC236}">
                  <a16:creationId xmlns:a16="http://schemas.microsoft.com/office/drawing/2014/main" id="{A487BDC2-9E9B-BD91-FC89-2D9D59E9B6F4}"/>
                </a:ext>
              </a:extLst>
            </p:cNvPr>
            <p:cNvSpPr>
              <a:spLocks noChangeAspect="1"/>
            </p:cNvSpPr>
            <p:nvPr/>
          </p:nvSpPr>
          <p:spPr>
            <a:xfrm>
              <a:off x="8726422" y="3545870"/>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7" name="5-Point Star 36">
              <a:extLst>
                <a:ext uri="{FF2B5EF4-FFF2-40B4-BE49-F238E27FC236}">
                  <a16:creationId xmlns:a16="http://schemas.microsoft.com/office/drawing/2014/main" id="{DCBAB65B-B930-DA14-1AFB-A259766F698E}"/>
                </a:ext>
              </a:extLst>
            </p:cNvPr>
            <p:cNvSpPr>
              <a:spLocks noChangeAspect="1"/>
            </p:cNvSpPr>
            <p:nvPr/>
          </p:nvSpPr>
          <p:spPr>
            <a:xfrm>
              <a:off x="9390016" y="3786986"/>
              <a:ext cx="274320" cy="274320"/>
            </a:xfrm>
            <a:prstGeom prst="star5">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NeurIPS</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2024</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competition</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p>
          <a:p>
            <a:r>
              <a:rPr lang="en-US" altLang="zh-CN" sz="2400" b="1" dirty="0">
                <a:solidFill>
                  <a:schemeClr val="tx1"/>
                </a:solidFill>
                <a:latin typeface="Helvetica Neue" panose="02000503000000020004" pitchFamily="2" charset="0"/>
                <a:cs typeface="Helvetica Neue" panose="02000503000000020004" pitchFamily="2" charset="0"/>
              </a:rPr>
              <a:t>Open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cs typeface="Helvetica Neue" panose="02000503000000020004" pitchFamily="2" charset="0"/>
              </a:rPr>
              <a:t>Challenge.</a:t>
            </a:r>
          </a:p>
          <a:p>
            <a:r>
              <a:rPr lang="en-US" altLang="zh-CN" sz="2400" dirty="0">
                <a:solidFill>
                  <a:schemeClr val="tx1"/>
                </a:solidFill>
                <a:latin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cs typeface="Helvetica Neue" panose="02000503000000020004" pitchFamily="2" charset="0"/>
              </a:rPr>
              <a:t>review.</a:t>
            </a: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ounded Rectangle 38">
            <a:extLst>
              <a:ext uri="{FF2B5EF4-FFF2-40B4-BE49-F238E27FC236}">
                <a16:creationId xmlns:a16="http://schemas.microsoft.com/office/drawing/2014/main" id="{C5F941FA-D15F-C498-62DC-8B0F9153DC1C}"/>
              </a:ext>
            </a:extLst>
          </p:cNvPr>
          <p:cNvSpPr/>
          <p:nvPr/>
        </p:nvSpPr>
        <p:spPr>
          <a:xfrm>
            <a:off x="4874034" y="6486057"/>
            <a:ext cx="5991189" cy="2214972"/>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 data-centric cyber platform for polymer-by-design.</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Under</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construction.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property</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a:t>
            </a:r>
          </a:p>
          <a:p>
            <a:pPr marL="342900" indent="-342900">
              <a:buFont typeface="Arial" panose="020B0604020202020204" pitchFamily="34" charset="0"/>
              <a:buChar char="•"/>
            </a:pP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Polymer</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inverse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design</a:t>
            </a:r>
          </a:p>
        </p:txBody>
      </p:sp>
    </p:spTree>
    <p:extLst>
      <p:ext uri="{BB962C8B-B14F-4D97-AF65-F5344CB8AC3E}">
        <p14:creationId xmlns:p14="http://schemas.microsoft.com/office/powerpoint/2010/main" val="325241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a:xfrm>
            <a:off x="818203" y="1676482"/>
            <a:ext cx="14631458" cy="512064"/>
          </a:xfrm>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a:xfrm>
            <a:off x="818201" y="770237"/>
            <a:ext cx="13247996" cy="618302"/>
          </a:xfrm>
        </p:spPr>
        <p:txBody>
          <a:bodyPr/>
          <a:lstStyle/>
          <a:p>
            <a:pPr algn="l"/>
            <a:r>
              <a:rPr lang="en-US" altLang="zh-CN" sz="4400" dirty="0"/>
              <a:t>Task</a:t>
            </a:r>
            <a:r>
              <a:rPr lang="zh-CN" altLang="en-US" sz="4400" dirty="0"/>
              <a:t> </a:t>
            </a:r>
            <a:r>
              <a:rPr lang="en-US" altLang="zh-CN" sz="4400" dirty="0"/>
              <a:t>data</a:t>
            </a:r>
            <a:r>
              <a:rPr lang="zh-CN" altLang="en-US" sz="4400" dirty="0"/>
              <a:t> </a:t>
            </a:r>
            <a:r>
              <a:rPr lang="en-US" altLang="zh-CN" sz="4400" dirty="0"/>
              <a:t>guide</a:t>
            </a:r>
            <a:r>
              <a:rPr lang="zh-CN" altLang="en-US" sz="4400" dirty="0"/>
              <a:t> </a:t>
            </a:r>
            <a:r>
              <a:rPr lang="en-US" altLang="zh-CN" sz="4400" dirty="0"/>
              <a:t>Graph</a:t>
            </a:r>
            <a:r>
              <a:rPr lang="zh-CN" altLang="en-US" sz="4400" dirty="0"/>
              <a:t> </a:t>
            </a:r>
            <a:r>
              <a:rPr lang="en-US" altLang="zh-CN" sz="4400" dirty="0"/>
              <a:t>Diffusion</a:t>
            </a:r>
            <a:r>
              <a:rPr lang="zh-CN" altLang="en-US" sz="4400" dirty="0"/>
              <a:t> </a:t>
            </a:r>
            <a:r>
              <a:rPr lang="en-US" altLang="zh-CN" sz="4400" dirty="0"/>
              <a:t>Transformer</a:t>
            </a:r>
            <a:endParaRPr lang="en-US" sz="44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20</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7" name="Content Placeholder 11">
            <a:extLst>
              <a:ext uri="{FF2B5EF4-FFF2-40B4-BE49-F238E27FC236}">
                <a16:creationId xmlns:a16="http://schemas.microsoft.com/office/drawing/2014/main" id="{71077672-7864-2676-25C9-17ED358282A4}"/>
              </a:ext>
            </a:extLst>
          </p:cNvPr>
          <p:cNvPicPr>
            <a:picLocks noGrp="1" noChangeAspect="1"/>
          </p:cNvPicPr>
          <p:nvPr>
            <p:ph idx="1"/>
          </p:nvPr>
        </p:nvPicPr>
        <p:blipFill>
          <a:blip r:embed="rId3"/>
          <a:srcRect/>
          <a:stretch/>
        </p:blipFill>
        <p:spPr>
          <a:xfrm>
            <a:off x="1727200" y="2476489"/>
            <a:ext cx="12801600" cy="5899670"/>
          </a:xfrm>
        </p:spPr>
      </p:pic>
      <p:sp>
        <p:nvSpPr>
          <p:cNvPr id="9" name="TextBox 8">
            <a:extLst>
              <a:ext uri="{FF2B5EF4-FFF2-40B4-BE49-F238E27FC236}">
                <a16:creationId xmlns:a16="http://schemas.microsoft.com/office/drawing/2014/main" id="{259E5BC6-2AC4-F2AE-6204-B76718CAE642}"/>
              </a:ext>
            </a:extLst>
          </p:cNvPr>
          <p:cNvSpPr txBox="1"/>
          <p:nvPr/>
        </p:nvSpPr>
        <p:spPr>
          <a:xfrm>
            <a:off x="818201" y="8731126"/>
            <a:ext cx="13047044" cy="400110"/>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Data-centric learning from unlabeled graphs with diffusion model</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rgbClr val="FF0000"/>
                </a:solidFill>
                <a:latin typeface="Times New Roman" panose="02020603050405020304" pitchFamily="18" charset="0"/>
                <a:cs typeface="Times New Roman" panose="02020603050405020304" pitchFamily="18" charset="0"/>
              </a:rPr>
              <a:t>NeurIPS</a:t>
            </a:r>
            <a:r>
              <a:rPr lang="en-US" sz="2000" dirty="0">
                <a:solidFill>
                  <a:schemeClr val="bg2">
                    <a:lumMod val="10000"/>
                  </a:schemeClr>
                </a:solidFill>
                <a:latin typeface="Times New Roman" panose="02020603050405020304" pitchFamily="18" charset="0"/>
                <a:cs typeface="Times New Roman" panose="02020603050405020304" pitchFamily="18" charset="0"/>
              </a:rPr>
              <a:t> 202</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3.</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Content Placeholder 8">
                <a:extLst>
                  <a:ext uri="{FF2B5EF4-FFF2-40B4-BE49-F238E27FC236}">
                    <a16:creationId xmlns:a16="http://schemas.microsoft.com/office/drawing/2014/main" id="{E7F85076-B811-DD60-217B-C27E48DD03B9}"/>
                  </a:ext>
                </a:extLst>
              </p:cNvPr>
              <p:cNvSpPr txBox="1">
                <a:spLocks/>
              </p:cNvSpPr>
              <p:nvPr/>
            </p:nvSpPr>
            <p:spPr bwMode="auto">
              <a:xfrm>
                <a:off x="818201" y="5606203"/>
                <a:ext cx="9551484" cy="29474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Minimal</a:t>
                </a:r>
                <a:r>
                  <a:rPr lang="zh-CN" altLang="en-US" sz="3000" dirty="0">
                    <a:solidFill>
                      <a:schemeClr val="bg2">
                        <a:lumMod val="10000"/>
                      </a:schemeClr>
                    </a:solidFill>
                  </a:rPr>
                  <a:t> </a:t>
                </a:r>
                <a:r>
                  <a:rPr lang="en-US" altLang="zh-CN" sz="3000" dirty="0">
                    <a:solidFill>
                      <a:schemeClr val="bg2">
                        <a:lumMod val="10000"/>
                      </a:schemeClr>
                    </a:solidFill>
                  </a:rPr>
                  <a:t>sufficiency</a:t>
                </a:r>
                <a:r>
                  <a:rPr lang="zh-CN" altLang="en-US" sz="3000" dirty="0">
                    <a:solidFill>
                      <a:schemeClr val="bg2">
                        <a:lumMod val="10000"/>
                      </a:schemeClr>
                    </a:solidFill>
                  </a:rPr>
                  <a:t> </a:t>
                </a:r>
                <a:r>
                  <a:rPr lang="en-US" altLang="zh-CN" sz="3000" dirty="0">
                    <a:solidFill>
                      <a:schemeClr val="bg2">
                        <a:lumMod val="10000"/>
                      </a:schemeClr>
                    </a:solidFill>
                  </a:rPr>
                  <a:t>for</a:t>
                </a:r>
                <a:r>
                  <a:rPr lang="zh-CN" altLang="en-US" sz="3000" dirty="0">
                    <a:solidFill>
                      <a:schemeClr val="bg2">
                        <a:lumMod val="10000"/>
                      </a:schemeClr>
                    </a:solidFill>
                  </a:rPr>
                  <a:t> </a:t>
                </a:r>
                <a:r>
                  <a:rPr lang="en-US" altLang="zh-CN" sz="3000" dirty="0">
                    <a:solidFill>
                      <a:schemeClr val="bg2">
                        <a:lumMod val="10000"/>
                      </a:schemeClr>
                    </a:solidFill>
                  </a:rPr>
                  <a:t>graph</a:t>
                </a:r>
                <a:r>
                  <a:rPr lang="zh-CN" altLang="en-US" sz="3000" dirty="0">
                    <a:solidFill>
                      <a:schemeClr val="bg2">
                        <a:lumMod val="10000"/>
                      </a:schemeClr>
                    </a:solidFill>
                  </a:rPr>
                  <a:t> </a:t>
                </a:r>
                <a:r>
                  <a:rPr lang="en-US" altLang="zh-CN" sz="3000" dirty="0">
                    <a:solidFill>
                      <a:schemeClr val="bg2">
                        <a:lumMod val="10000"/>
                      </a:schemeClr>
                    </a:solidFill>
                  </a:rPr>
                  <a:t>generation</a:t>
                </a:r>
                <a:r>
                  <a:rPr lang="zh-CN" altLang="en-US" sz="3000" dirty="0">
                    <a:solidFill>
                      <a:schemeClr val="bg2">
                        <a:lumMod val="10000"/>
                      </a:schemeClr>
                    </a:solidFill>
                  </a:rPr>
                  <a:t> </a:t>
                </a:r>
                <a:r>
                  <a:rPr lang="en-US" altLang="zh-CN" sz="3000" dirty="0">
                    <a:solidFill>
                      <a:schemeClr val="bg2">
                        <a:lumMod val="10000"/>
                      </a:schemeClr>
                    </a:solidFill>
                  </a:rPr>
                  <a:t>[1]:</a:t>
                </a:r>
              </a:p>
              <a:p>
                <a:pPr marL="757189" lvl="1" indent="-457200">
                  <a:buFont typeface="Arial" panose="020B0604020202020204" pitchFamily="34" charset="0"/>
                  <a:buChar char="•"/>
                </a:pPr>
                <a14:m>
                  <m:oMath xmlns:m="http://schemas.openxmlformats.org/officeDocument/2006/math">
                    <m:sSub>
                      <m:sSubPr>
                        <m:ctrlPr>
                          <a:rPr lang="en-US" altLang="zh-CN" sz="3000" i="1" dirty="0" smtClean="0">
                            <a:solidFill>
                              <a:schemeClr val="bg2">
                                <a:lumMod val="10000"/>
                              </a:schemeClr>
                            </a:solidFill>
                            <a:latin typeface="Cambria Math" panose="02040503050406030204" pitchFamily="18" charset="0"/>
                          </a:rPr>
                        </m:ctrlPr>
                      </m:sSubPr>
                      <m:e>
                        <m:r>
                          <a:rPr lang="en-US" altLang="zh-CN" sz="3000" b="0" i="1" dirty="0" smtClean="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1</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maximize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dirty="0" smtClean="0">
                        <a:solidFill>
                          <a:schemeClr val="bg2">
                            <a:lumMod val="10000"/>
                          </a:schemeClr>
                        </a:solidFill>
                        <a:latin typeface="Cambria Math" panose="02040503050406030204" pitchFamily="18" charset="0"/>
                      </a:rPr>
                      <m:t>𝐺</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sSup>
                      <m:sSupPr>
                        <m:ctrlPr>
                          <a:rPr lang="en-US" altLang="zh-CN" sz="3000" i="1" dirty="0" smtClean="0">
                            <a:solidFill>
                              <a:schemeClr val="bg2">
                                <a:lumMod val="10000"/>
                              </a:schemeClr>
                            </a:solidFill>
                            <a:latin typeface="Cambria Math" panose="02040503050406030204" pitchFamily="18" charset="0"/>
                          </a:rPr>
                        </m:ctrlPr>
                      </m:sSupPr>
                      <m:e>
                        <m:r>
                          <a:rPr lang="en-US" altLang="zh-CN" sz="3000" b="0" i="1" dirty="0" smtClean="0">
                            <a:solidFill>
                              <a:schemeClr val="bg2">
                                <a:lumMod val="10000"/>
                              </a:schemeClr>
                            </a:solidFill>
                            <a:latin typeface="Cambria Math" panose="02040503050406030204" pitchFamily="18" charset="0"/>
                          </a:rPr>
                          <m:t>𝐺</m:t>
                        </m:r>
                      </m:e>
                      <m:sup>
                        <m:r>
                          <a:rPr lang="en-US" altLang="zh-CN" sz="3000" b="0" i="1" dirty="0" smtClean="0">
                            <a:solidFill>
                              <a:schemeClr val="bg2">
                                <a:lumMod val="10000"/>
                              </a:schemeClr>
                            </a:solidFill>
                            <a:latin typeface="Cambria Math" panose="02040503050406030204" pitchFamily="18" charset="0"/>
                          </a:rPr>
                          <m:t>(</m:t>
                        </m:r>
                        <m:r>
                          <a:rPr lang="en-US" altLang="zh-CN" sz="3000" b="0" i="1" dirty="0" smtClean="0">
                            <a:solidFill>
                              <a:schemeClr val="bg2">
                                <a:lumMod val="10000"/>
                              </a:schemeClr>
                            </a:solidFill>
                            <a:latin typeface="Cambria Math" panose="02040503050406030204" pitchFamily="18" charset="0"/>
                          </a:rPr>
                          <m:t>𝐷</m:t>
                        </m:r>
                        <m:r>
                          <a:rPr lang="en-US" altLang="zh-CN" sz="3000" b="0" i="1" dirty="0" smtClean="0">
                            <a:solidFill>
                              <a:schemeClr val="bg2">
                                <a:lumMod val="10000"/>
                              </a:schemeClr>
                            </a:solidFill>
                            <a:latin typeface="Cambria Math" panose="02040503050406030204" pitchFamily="18" charset="0"/>
                          </a:rPr>
                          <m:t>)</m:t>
                        </m:r>
                      </m:sup>
                    </m:sSup>
                  </m:oMath>
                </a14:m>
                <a:endParaRPr lang="en-US" altLang="zh-CN" sz="3000" dirty="0">
                  <a:solidFill>
                    <a:schemeClr val="bg2">
                      <a:lumMod val="10000"/>
                    </a:schemeClr>
                  </a:solidFill>
                </a:endParaRPr>
              </a:p>
              <a:p>
                <a:pPr marL="757189" lvl="1" indent="-457200">
                  <a:buFont typeface="Arial" panose="020B0604020202020204" pitchFamily="34" charset="0"/>
                  <a:buChar char="•"/>
                </a:pPr>
                <a14:m>
                  <m:oMath xmlns:m="http://schemas.openxmlformats.org/officeDocument/2006/math">
                    <m:sSub>
                      <m:sSubPr>
                        <m:ctrlPr>
                          <a:rPr lang="en-US" altLang="zh-CN" sz="3000" i="1" dirty="0">
                            <a:solidFill>
                              <a:schemeClr val="bg2">
                                <a:lumMod val="10000"/>
                              </a:schemeClr>
                            </a:solidFill>
                            <a:latin typeface="Cambria Math" panose="02040503050406030204" pitchFamily="18" charset="0"/>
                          </a:rPr>
                        </m:ctrlPr>
                      </m:sSubPr>
                      <m:e>
                        <m:r>
                          <a:rPr lang="en-US" altLang="zh-CN" sz="3000" i="1" dirty="0">
                            <a:solidFill>
                              <a:schemeClr val="bg2">
                                <a:lumMod val="10000"/>
                              </a:schemeClr>
                            </a:solidFill>
                            <a:latin typeface="Cambria Math" panose="02040503050406030204" pitchFamily="18" charset="0"/>
                          </a:rPr>
                          <m:t>𝐿</m:t>
                        </m:r>
                      </m:e>
                      <m:sub>
                        <m:r>
                          <a:rPr lang="en-US" altLang="zh-CN" sz="3000" b="0" i="1" dirty="0" smtClean="0">
                            <a:solidFill>
                              <a:schemeClr val="bg2">
                                <a:lumMod val="10000"/>
                              </a:schemeClr>
                            </a:solidFill>
                            <a:latin typeface="Cambria Math" panose="02040503050406030204" pitchFamily="18" charset="0"/>
                          </a:rPr>
                          <m:t>2</m:t>
                        </m:r>
                      </m:sub>
                    </m:sSub>
                  </m:oMath>
                </a14:m>
                <a:r>
                  <a:rPr lang="en-US" altLang="zh-CN" sz="3000" dirty="0">
                    <a:solidFill>
                      <a:schemeClr val="bg2">
                        <a:lumMod val="10000"/>
                      </a:schemeClr>
                    </a:solidFill>
                  </a:rPr>
                  <a:t>:</a:t>
                </a:r>
                <a:r>
                  <a:rPr lang="zh-CN" altLang="en-US" sz="3000" dirty="0">
                    <a:solidFill>
                      <a:schemeClr val="bg2">
                        <a:lumMod val="10000"/>
                      </a:schemeClr>
                    </a:solidFill>
                  </a:rPr>
                  <a:t> </a:t>
                </a:r>
                <a:r>
                  <a:rPr lang="en-US" altLang="zh-CN" sz="3000" dirty="0">
                    <a:solidFill>
                      <a:schemeClr val="bg2">
                        <a:lumMod val="10000"/>
                      </a:schemeClr>
                    </a:solidFill>
                  </a:rPr>
                  <a:t>minimize</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difference</a:t>
                </a:r>
                <a:r>
                  <a:rPr lang="zh-CN" altLang="en-US" sz="3000" dirty="0">
                    <a:solidFill>
                      <a:schemeClr val="bg2">
                        <a:lumMod val="10000"/>
                      </a:schemeClr>
                    </a:solidFill>
                  </a:rPr>
                  <a:t> </a:t>
                </a:r>
                <a:r>
                  <a:rPr lang="en-US" altLang="zh-CN" sz="3000" dirty="0">
                    <a:solidFill>
                      <a:schemeClr val="bg2">
                        <a:lumMod val="10000"/>
                      </a:schemeClr>
                    </a:solidFill>
                  </a:rPr>
                  <a:t>between</a:t>
                </a:r>
                <a:r>
                  <a:rPr lang="zh-CN" altLang="en-US" sz="3000" dirty="0">
                    <a:solidFill>
                      <a:schemeClr val="bg2">
                        <a:lumMod val="10000"/>
                      </a:schemeClr>
                    </a:solidFill>
                  </a:rPr>
                  <a:t> </a:t>
                </a:r>
                <a14:m>
                  <m:oMath xmlns:m="http://schemas.openxmlformats.org/officeDocument/2006/math">
                    <m:r>
                      <a:rPr lang="en-US" altLang="zh-CN" sz="3000" b="0" i="1" smtClean="0">
                        <a:solidFill>
                          <a:schemeClr val="bg2">
                            <a:lumMod val="10000"/>
                          </a:schemeClr>
                        </a:solidFill>
                        <a:latin typeface="Cambria Math" panose="02040503050406030204" pitchFamily="18" charset="0"/>
                      </a:rPr>
                      <m:t>𝑦</m:t>
                    </m:r>
                  </m:oMath>
                </a14:m>
                <a:r>
                  <a:rPr lang="zh-CN" altLang="en-US" sz="3000" dirty="0">
                    <a:solidFill>
                      <a:schemeClr val="bg2">
                        <a:lumMod val="10000"/>
                      </a:schemeClr>
                    </a:solidFill>
                  </a:rPr>
                  <a:t> </a:t>
                </a:r>
                <a:r>
                  <a:rPr lang="en-US" altLang="zh-CN" sz="3000" dirty="0">
                    <a:solidFill>
                      <a:schemeClr val="bg2">
                        <a:lumMod val="10000"/>
                      </a:schemeClr>
                    </a:solidFill>
                  </a:rPr>
                  <a:t>and </a:t>
                </a:r>
                <a14:m>
                  <m:oMath xmlns:m="http://schemas.openxmlformats.org/officeDocument/2006/math">
                    <m:acc>
                      <m:accPr>
                        <m:chr m:val="̂"/>
                        <m:ctrlPr>
                          <a:rPr lang="en-US" altLang="zh-CN" sz="3000" i="1" dirty="0" smtClean="0">
                            <a:solidFill>
                              <a:schemeClr val="bg2">
                                <a:lumMod val="10000"/>
                              </a:schemeClr>
                            </a:solidFill>
                            <a:latin typeface="Cambria Math" panose="02040503050406030204" pitchFamily="18" charset="0"/>
                          </a:rPr>
                        </m:ctrlPr>
                      </m:accPr>
                      <m:e>
                        <m:r>
                          <a:rPr lang="en-US" altLang="zh-CN" sz="3000" b="0" i="1" dirty="0" smtClean="0">
                            <a:solidFill>
                              <a:schemeClr val="bg2">
                                <a:lumMod val="10000"/>
                              </a:schemeClr>
                            </a:solidFill>
                            <a:latin typeface="Cambria Math" panose="02040503050406030204" pitchFamily="18" charset="0"/>
                          </a:rPr>
                          <m:t>𝑦</m:t>
                        </m:r>
                      </m:e>
                    </m:acc>
                  </m:oMath>
                </a14:m>
                <a:endParaRPr lang="en-US" altLang="zh-CN" sz="3000" dirty="0">
                  <a:solidFill>
                    <a:schemeClr val="bg2">
                      <a:lumMod val="10000"/>
                    </a:schemeClr>
                  </a:solidFill>
                </a:endParaRPr>
              </a:p>
              <a:p>
                <a:pPr marL="457200" indent="-457200">
                  <a:buFont typeface="Arial" panose="020B0604020202020204" pitchFamily="34" charset="0"/>
                  <a:buChar char="•"/>
                </a:pPr>
                <a:r>
                  <a:rPr lang="en-US" altLang="zh-CN" sz="3000" dirty="0">
                    <a:solidFill>
                      <a:srgbClr val="FF0000"/>
                    </a:solidFill>
                  </a:rPr>
                  <a:t>New</a:t>
                </a:r>
                <a:r>
                  <a:rPr lang="zh-CN" altLang="en-US" sz="3000" dirty="0">
                    <a:solidFill>
                      <a:srgbClr val="FF0000"/>
                    </a:solidFill>
                  </a:rPr>
                  <a:t> </a:t>
                </a:r>
                <a:r>
                  <a:rPr lang="en-US" altLang="zh-CN" sz="3000" dirty="0">
                    <a:solidFill>
                      <a:srgbClr val="FF0000"/>
                    </a:solidFill>
                  </a:rPr>
                  <a:t>opportunity</a:t>
                </a:r>
                <a:r>
                  <a:rPr lang="zh-CN" altLang="en-US" sz="3000" dirty="0">
                    <a:solidFill>
                      <a:srgbClr val="FF0000"/>
                    </a:solidFill>
                  </a:rPr>
                  <a:t> </a:t>
                </a:r>
                <a:r>
                  <a:rPr lang="en-US" altLang="zh-CN" sz="3000" dirty="0">
                    <a:solidFill>
                      <a:srgbClr val="FF0000"/>
                    </a:solidFill>
                  </a:rPr>
                  <a:t>to</a:t>
                </a:r>
                <a:r>
                  <a:rPr lang="zh-CN" altLang="en-US" sz="3000" dirty="0">
                    <a:solidFill>
                      <a:srgbClr val="FF0000"/>
                    </a:solidFill>
                  </a:rPr>
                  <a:t> </a:t>
                </a:r>
                <a:r>
                  <a:rPr lang="en-US" altLang="zh-CN" sz="3000" dirty="0">
                    <a:solidFill>
                      <a:srgbClr val="FF0000"/>
                    </a:solidFill>
                  </a:rPr>
                  <a:t>learn</a:t>
                </a:r>
                <a:r>
                  <a:rPr lang="zh-CN" altLang="en-US" sz="3000" dirty="0">
                    <a:solidFill>
                      <a:srgbClr val="FF0000"/>
                    </a:solidFill>
                  </a:rPr>
                  <a:t> </a:t>
                </a:r>
                <a:r>
                  <a:rPr lang="en-US" altLang="zh-CN" sz="3000" dirty="0">
                    <a:solidFill>
                      <a:srgbClr val="FF0000"/>
                    </a:solidFill>
                  </a:rPr>
                  <a:t>from</a:t>
                </a:r>
                <a:r>
                  <a:rPr lang="zh-CN" altLang="en-US" sz="3000" dirty="0">
                    <a:solidFill>
                      <a:srgbClr val="FF0000"/>
                    </a:solidFill>
                  </a:rPr>
                  <a:t> </a:t>
                </a:r>
                <a:r>
                  <a:rPr lang="en-US" altLang="zh-CN" sz="3000" dirty="0">
                    <a:solidFill>
                      <a:srgbClr val="FF0000"/>
                    </a:solidFill>
                  </a:rPr>
                  <a:t>unlabeled</a:t>
                </a:r>
                <a:r>
                  <a:rPr lang="zh-CN" altLang="en-US" sz="3000" dirty="0">
                    <a:solidFill>
                      <a:srgbClr val="FF0000"/>
                    </a:solidFill>
                  </a:rPr>
                  <a:t> </a:t>
                </a:r>
                <a:r>
                  <a:rPr lang="en-US" altLang="zh-CN" sz="3000" dirty="0">
                    <a:solidFill>
                      <a:srgbClr val="FF0000"/>
                    </a:solidFill>
                  </a:rPr>
                  <a:t>graphs</a:t>
                </a:r>
              </a:p>
            </p:txBody>
          </p:sp>
        </mc:Choice>
        <mc:Fallback>
          <p:sp>
            <p:nvSpPr>
              <p:cNvPr id="10" name="Content Placeholder 8">
                <a:extLst>
                  <a:ext uri="{FF2B5EF4-FFF2-40B4-BE49-F238E27FC236}">
                    <a16:creationId xmlns:a16="http://schemas.microsoft.com/office/drawing/2014/main" id="{E7F85076-B811-DD60-217B-C27E48DD03B9}"/>
                  </a:ext>
                </a:extLst>
              </p:cNvPr>
              <p:cNvSpPr txBox="1">
                <a:spLocks noRot="1" noChangeAspect="1" noMove="1" noResize="1" noEditPoints="1" noAdjustHandles="1" noChangeArrowheads="1" noChangeShapeType="1" noTextEdit="1"/>
              </p:cNvSpPr>
              <p:nvPr/>
            </p:nvSpPr>
            <p:spPr bwMode="auto">
              <a:xfrm>
                <a:off x="818201" y="5606203"/>
                <a:ext cx="9551484" cy="2947439"/>
              </a:xfrm>
              <a:prstGeom prst="rect">
                <a:avLst/>
              </a:prstGeom>
              <a:blipFill>
                <a:blip r:embed="rId4"/>
                <a:stretch>
                  <a:fillRect l="-797" t="-30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017884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B510F2-5853-2DAF-8822-4FCF61D8CAB9}"/>
              </a:ext>
            </a:extLst>
          </p:cNvPr>
          <p:cNvPicPr>
            <a:picLocks noChangeAspect="1"/>
          </p:cNvPicPr>
          <p:nvPr/>
        </p:nvPicPr>
        <p:blipFill>
          <a:blip r:embed="rId2"/>
          <a:stretch>
            <a:fillRect/>
          </a:stretch>
        </p:blipFill>
        <p:spPr>
          <a:xfrm>
            <a:off x="9613516" y="1484089"/>
            <a:ext cx="5138481" cy="7315200"/>
          </a:xfrm>
          <a:prstGeom prst="rect">
            <a:avLst/>
          </a:prstGeom>
          <a:ln>
            <a:noFill/>
          </a:ln>
        </p:spPr>
      </p:pic>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21</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5" name="Picture 14">
            <a:extLst>
              <a:ext uri="{FF2B5EF4-FFF2-40B4-BE49-F238E27FC236}">
                <a16:creationId xmlns:a16="http://schemas.microsoft.com/office/drawing/2014/main" id="{80E45F52-F5A5-2DF3-2653-A0B57CA62BDB}"/>
              </a:ext>
            </a:extLst>
          </p:cNvPr>
          <p:cNvPicPr>
            <a:picLocks noChangeAspect="1"/>
          </p:cNvPicPr>
          <p:nvPr/>
        </p:nvPicPr>
        <p:blipFill>
          <a:blip r:embed="rId4"/>
          <a:stretch>
            <a:fillRect/>
          </a:stretch>
        </p:blipFill>
        <p:spPr>
          <a:xfrm>
            <a:off x="955554" y="3085129"/>
            <a:ext cx="3853862" cy="5486400"/>
          </a:xfrm>
          <a:prstGeom prst="rect">
            <a:avLst/>
          </a:prstGeom>
        </p:spPr>
      </p:pic>
      <p:sp>
        <p:nvSpPr>
          <p:cNvPr id="17" name="TextBox 16">
            <a:extLst>
              <a:ext uri="{FF2B5EF4-FFF2-40B4-BE49-F238E27FC236}">
                <a16:creationId xmlns:a16="http://schemas.microsoft.com/office/drawing/2014/main" id="{E9E1B3DF-9EBD-FAA7-478F-7730AC68267C}"/>
              </a:ext>
            </a:extLst>
          </p:cNvPr>
          <p:cNvSpPr txBox="1"/>
          <p:nvPr/>
        </p:nvSpPr>
        <p:spPr>
          <a:xfrm>
            <a:off x="818201" y="2500270"/>
            <a:ext cx="4019049" cy="477054"/>
          </a:xfrm>
          <a:prstGeom prst="rect">
            <a:avLst/>
          </a:prstGeom>
          <a:noFill/>
        </p:spPr>
        <p:txBody>
          <a:bodyPr wrap="none" rtlCol="0">
            <a:spAutoFit/>
          </a:bodyPr>
          <a:lstStyle/>
          <a:p>
            <a:r>
              <a:rPr lang="en-US" sz="2500" dirty="0">
                <a:latin typeface="Helvetica Neue"/>
                <a:cs typeface="Helvetica Neue"/>
              </a:rPr>
              <a:t>Parameter</a:t>
            </a:r>
            <a:r>
              <a:rPr lang="en-US" altLang="zh-CN" sz="2500" dirty="0">
                <a:latin typeface="Helvetica Neue"/>
                <a:cs typeface="Helvetica Neue"/>
              </a:rPr>
              <a:t>-centric</a:t>
            </a:r>
            <a:r>
              <a:rPr lang="zh-CN" altLang="en-US" sz="2500" dirty="0">
                <a:latin typeface="Helvetica Neue"/>
                <a:cs typeface="Helvetica Neue"/>
              </a:rPr>
              <a:t> </a:t>
            </a:r>
            <a:r>
              <a:rPr lang="en-US" altLang="zh-CN" sz="2500" dirty="0">
                <a:latin typeface="Helvetica Neue"/>
                <a:cs typeface="Helvetica Neue"/>
              </a:rPr>
              <a:t>transfer:</a:t>
            </a:r>
            <a:endParaRPr lang="en-US" sz="2500" dirty="0">
              <a:latin typeface="Helvetica Neue"/>
              <a:cs typeface="Helvetica Neue"/>
            </a:endParaRPr>
          </a:p>
        </p:txBody>
      </p:sp>
      <p:pic>
        <p:nvPicPr>
          <p:cNvPr id="18" name="Graphic 17" descr="Arrow: Straight outline">
            <a:extLst>
              <a:ext uri="{FF2B5EF4-FFF2-40B4-BE49-F238E27FC236}">
                <a16:creationId xmlns:a16="http://schemas.microsoft.com/office/drawing/2014/main" id="{7903F17D-24C2-61FD-3F69-74F74261A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784716" y="4378224"/>
            <a:ext cx="1828800" cy="1828800"/>
          </a:xfrm>
          <a:prstGeom prst="rect">
            <a:avLst/>
          </a:prstGeom>
        </p:spPr>
      </p:pic>
      <p:sp>
        <p:nvSpPr>
          <p:cNvPr id="19" name="Rounded Rectangle 18">
            <a:extLst>
              <a:ext uri="{FF2B5EF4-FFF2-40B4-BE49-F238E27FC236}">
                <a16:creationId xmlns:a16="http://schemas.microsoft.com/office/drawing/2014/main" id="{606D2B9B-17AA-AAB8-504B-832009447E0B}"/>
              </a:ext>
            </a:extLst>
          </p:cNvPr>
          <p:cNvSpPr/>
          <p:nvPr/>
        </p:nvSpPr>
        <p:spPr>
          <a:xfrm>
            <a:off x="5047411" y="1938619"/>
            <a:ext cx="4019049" cy="288975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Patterns learned from self-supervised tasks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(e.g.,</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reconstruction,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perturbation)</a:t>
            </a:r>
            <a:r>
              <a:rPr lang="zh-CN" altLang="en-US" sz="2400"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might not be aligned or even conflicting with downstream predictions.</a:t>
            </a:r>
          </a:p>
        </p:txBody>
      </p:sp>
      <p:sp>
        <p:nvSpPr>
          <p:cNvPr id="20" name="Rounded Rectangle 19">
            <a:extLst>
              <a:ext uri="{FF2B5EF4-FFF2-40B4-BE49-F238E27FC236}">
                <a16:creationId xmlns:a16="http://schemas.microsoft.com/office/drawing/2014/main" id="{CE0F8C3F-DFCC-44A2-6C6F-411C48AD70F8}"/>
              </a:ext>
            </a:extLst>
          </p:cNvPr>
          <p:cNvSpPr/>
          <p:nvPr/>
        </p:nvSpPr>
        <p:spPr>
          <a:xfrm>
            <a:off x="5047410" y="5756871"/>
            <a:ext cx="3853863" cy="2533413"/>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Parameter initialization could hardly interpret how unlabeled graphs were able to improve</a:t>
            </a:r>
            <a:r>
              <a:rPr lang="zh-CN" altLang="en-US" sz="2400" b="1" dirty="0">
                <a:solidFill>
                  <a:schemeClr val="tx1"/>
                </a:solidFill>
                <a:latin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prediction models.</a:t>
            </a:r>
          </a:p>
        </p:txBody>
      </p:sp>
    </p:spTree>
    <p:extLst>
      <p:ext uri="{BB962C8B-B14F-4D97-AF65-F5344CB8AC3E}">
        <p14:creationId xmlns:p14="http://schemas.microsoft.com/office/powerpoint/2010/main" val="83302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ofile photo of Gang Liu">
            <a:extLst>
              <a:ext uri="{FF2B5EF4-FFF2-40B4-BE49-F238E27FC236}">
                <a16:creationId xmlns:a16="http://schemas.microsoft.com/office/drawing/2014/main" id="{158DDFDF-85AA-BF6A-3E86-B5284CE54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6197" y="287023"/>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NeurIPS’23</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Data-Centric</a:t>
            </a:r>
            <a:r>
              <a:rPr lang="zh-CN" altLang="en-US" dirty="0"/>
              <a:t> </a:t>
            </a:r>
            <a:r>
              <a:rPr lang="en-US" altLang="zh-CN" dirty="0"/>
              <a:t>Transfer</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22</a:t>
            </a:fld>
            <a:endParaRPr lang="en-US"/>
          </a:p>
        </p:txBody>
      </p:sp>
      <p:sp>
        <p:nvSpPr>
          <p:cNvPr id="2" name="TextBox 1">
            <a:extLst>
              <a:ext uri="{FF2B5EF4-FFF2-40B4-BE49-F238E27FC236}">
                <a16:creationId xmlns:a16="http://schemas.microsoft.com/office/drawing/2014/main" id="{3943A130-6000-9A3C-8359-B0CF2D7DB787}"/>
              </a:ext>
            </a:extLst>
          </p:cNvPr>
          <p:cNvSpPr txBox="1"/>
          <p:nvPr/>
        </p:nvSpPr>
        <p:spPr>
          <a:xfrm>
            <a:off x="14141894" y="1680963"/>
            <a:ext cx="1220206" cy="400110"/>
          </a:xfrm>
          <a:prstGeom prst="rect">
            <a:avLst/>
          </a:prstGeom>
          <a:noFill/>
        </p:spPr>
        <p:txBody>
          <a:bodyPr wrap="none" rtlCol="0">
            <a:spAutoFit/>
          </a:bodyPr>
          <a:lstStyle/>
          <a:p>
            <a:r>
              <a:rPr lang="en-US" altLang="zh-CN" sz="2000" dirty="0">
                <a:latin typeface="Helvetica Neue"/>
                <a:cs typeface="Helvetica Neue"/>
              </a:rPr>
              <a:t>Gang</a:t>
            </a:r>
            <a:r>
              <a:rPr lang="zh-CN" altLang="en-US" sz="2000" dirty="0">
                <a:latin typeface="Helvetica Neue"/>
                <a:cs typeface="Helvetica Neue"/>
              </a:rPr>
              <a:t> </a:t>
            </a:r>
            <a:r>
              <a:rPr lang="en-US" altLang="zh-CN" sz="2000" dirty="0">
                <a:latin typeface="Helvetica Neue"/>
                <a:cs typeface="Helvetica Neue"/>
              </a:rPr>
              <a:t>Liu</a:t>
            </a:r>
            <a:endParaRPr lang="en-US" sz="2000" dirty="0">
              <a:latin typeface="Helvetica Neue"/>
              <a:cs typeface="Helvetica Neue"/>
            </a:endParaRPr>
          </a:p>
        </p:txBody>
      </p:sp>
      <p:pic>
        <p:nvPicPr>
          <p:cNvPr id="12" name="Content Placeholder 11">
            <a:extLst>
              <a:ext uri="{FF2B5EF4-FFF2-40B4-BE49-F238E27FC236}">
                <a16:creationId xmlns:a16="http://schemas.microsoft.com/office/drawing/2014/main" id="{E22920AF-4BB9-5475-360A-F00B49C3EF19}"/>
              </a:ext>
            </a:extLst>
          </p:cNvPr>
          <p:cNvPicPr>
            <a:picLocks noGrp="1" noChangeAspect="1"/>
          </p:cNvPicPr>
          <p:nvPr>
            <p:ph idx="1"/>
          </p:nvPr>
        </p:nvPicPr>
        <p:blipFill>
          <a:blip r:embed="rId3"/>
          <a:stretch>
            <a:fillRect/>
          </a:stretch>
        </p:blipFill>
        <p:spPr>
          <a:xfrm>
            <a:off x="818201" y="2524810"/>
            <a:ext cx="10934700" cy="5486400"/>
          </a:xfrm>
          <a:prstGeom prst="rect">
            <a:avLst/>
          </a:prstGeom>
        </p:spPr>
      </p:pic>
      <p:sp>
        <p:nvSpPr>
          <p:cNvPr id="13" name="Content Placeholder 8">
            <a:extLst>
              <a:ext uri="{FF2B5EF4-FFF2-40B4-BE49-F238E27FC236}">
                <a16:creationId xmlns:a16="http://schemas.microsoft.com/office/drawing/2014/main" id="{12F3CD26-10A9-0C85-7B96-3BDE3A47FFB2}"/>
              </a:ext>
            </a:extLst>
          </p:cNvPr>
          <p:cNvSpPr txBox="1">
            <a:spLocks/>
          </p:cNvSpPr>
          <p:nvPr/>
        </p:nvSpPr>
        <p:spPr bwMode="auto">
          <a:xfrm>
            <a:off x="12009536" y="2524810"/>
            <a:ext cx="4198327"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3000" dirty="0">
                <a:solidFill>
                  <a:schemeClr val="bg2">
                    <a:lumMod val="10000"/>
                  </a:schemeClr>
                </a:solidFill>
              </a:rPr>
              <a:t>SSL</a:t>
            </a:r>
            <a:r>
              <a:rPr lang="zh-CN" altLang="en-US" sz="3000" dirty="0">
                <a:solidFill>
                  <a:schemeClr val="bg2">
                    <a:lumMod val="10000"/>
                  </a:schemeClr>
                </a:solidFill>
              </a:rPr>
              <a:t> </a:t>
            </a:r>
            <a:r>
              <a:rPr lang="en-US" altLang="zh-CN" sz="3000" dirty="0">
                <a:solidFill>
                  <a:schemeClr val="bg2">
                    <a:lumMod val="10000"/>
                  </a:schemeClr>
                </a:solidFill>
              </a:rPr>
              <a:t>might</a:t>
            </a:r>
            <a:r>
              <a:rPr lang="zh-CN" altLang="en-US" sz="3000" dirty="0">
                <a:solidFill>
                  <a:schemeClr val="bg2">
                    <a:lumMod val="10000"/>
                  </a:schemeClr>
                </a:solidFill>
              </a:rPr>
              <a:t> </a:t>
            </a:r>
            <a:r>
              <a:rPr lang="en-US" altLang="zh-CN" sz="3000" dirty="0">
                <a:solidFill>
                  <a:schemeClr val="bg2">
                    <a:lumMod val="10000"/>
                  </a:schemeClr>
                </a:solidFill>
              </a:rPr>
              <a:t>have</a:t>
            </a:r>
            <a:r>
              <a:rPr lang="zh-CN" altLang="en-US" sz="3000" dirty="0">
                <a:solidFill>
                  <a:schemeClr val="bg2">
                    <a:lumMod val="10000"/>
                  </a:schemeClr>
                </a:solidFill>
              </a:rPr>
              <a:t> </a:t>
            </a:r>
            <a:r>
              <a:rPr lang="en-US" altLang="zh-CN" sz="3000" dirty="0">
                <a:solidFill>
                  <a:schemeClr val="bg2">
                    <a:lumMod val="10000"/>
                  </a:schemeClr>
                </a:solidFill>
              </a:rPr>
              <a:t>negative</a:t>
            </a:r>
            <a:r>
              <a:rPr lang="zh-CN" altLang="en-US" sz="3000" dirty="0">
                <a:solidFill>
                  <a:schemeClr val="bg2">
                    <a:lumMod val="10000"/>
                  </a:schemeClr>
                </a:solidFill>
              </a:rPr>
              <a:t> </a:t>
            </a:r>
            <a:r>
              <a:rPr lang="en-US" altLang="zh-CN" sz="3000" dirty="0">
                <a:solidFill>
                  <a:schemeClr val="bg2">
                    <a:lumMod val="10000"/>
                  </a:schemeClr>
                </a:solidFill>
              </a:rPr>
              <a:t>impact</a:t>
            </a:r>
            <a:r>
              <a:rPr lang="zh-CN" altLang="en-US" sz="3000" dirty="0">
                <a:solidFill>
                  <a:schemeClr val="bg2">
                    <a:lumMod val="10000"/>
                  </a:schemeClr>
                </a:solidFill>
              </a:rPr>
              <a:t> </a:t>
            </a:r>
            <a:r>
              <a:rPr lang="en-US" altLang="zh-CN" sz="3000" dirty="0">
                <a:solidFill>
                  <a:schemeClr val="bg2">
                    <a:lumMod val="10000"/>
                  </a:schemeClr>
                </a:solidFill>
              </a:rPr>
              <a:t>on</a:t>
            </a:r>
            <a:r>
              <a:rPr lang="zh-CN" altLang="en-US" sz="3000" dirty="0">
                <a:solidFill>
                  <a:schemeClr val="bg2">
                    <a:lumMod val="10000"/>
                  </a:schemeClr>
                </a:solidFill>
              </a:rPr>
              <a:t> </a:t>
            </a:r>
            <a:r>
              <a:rPr lang="en-US" altLang="zh-CN" sz="3000" dirty="0">
                <a:solidFill>
                  <a:schemeClr val="bg2">
                    <a:lumMod val="10000"/>
                  </a:schemeClr>
                </a:solidFill>
              </a:rPr>
              <a:t>downstream.</a:t>
            </a:r>
          </a:p>
          <a:p>
            <a:pPr marL="457200" indent="-457200">
              <a:buFont typeface="Arial" panose="020B0604020202020204" pitchFamily="34" charset="0"/>
              <a:buChar char="•"/>
            </a:pPr>
            <a:r>
              <a:rPr lang="en-US" altLang="zh-CN" sz="3000" dirty="0">
                <a:solidFill>
                  <a:schemeClr val="bg2">
                    <a:lumMod val="10000"/>
                  </a:schemeClr>
                </a:solidFill>
              </a:rPr>
              <a:t>Augmented</a:t>
            </a:r>
            <a:r>
              <a:rPr lang="zh-CN" altLang="en-US" sz="3000" dirty="0">
                <a:solidFill>
                  <a:schemeClr val="bg2">
                    <a:lumMod val="10000"/>
                  </a:schemeClr>
                </a:solidFill>
              </a:rPr>
              <a:t> </a:t>
            </a:r>
            <a:r>
              <a:rPr lang="en-US" altLang="zh-CN" sz="3000" dirty="0">
                <a:solidFill>
                  <a:schemeClr val="bg2">
                    <a:lumMod val="10000"/>
                  </a:schemeClr>
                </a:solidFill>
              </a:rPr>
              <a:t>downstream</a:t>
            </a:r>
            <a:r>
              <a:rPr lang="zh-CN" altLang="en-US" sz="3000" dirty="0">
                <a:solidFill>
                  <a:schemeClr val="bg2">
                    <a:lumMod val="10000"/>
                  </a:schemeClr>
                </a:solidFill>
              </a:rPr>
              <a:t> </a:t>
            </a:r>
            <a:r>
              <a:rPr lang="en-US" altLang="zh-CN" sz="3000" dirty="0">
                <a:solidFill>
                  <a:schemeClr val="bg2">
                    <a:lumMod val="10000"/>
                  </a:schemeClr>
                </a:solidFill>
              </a:rPr>
              <a:t>datasets</a:t>
            </a:r>
            <a:r>
              <a:rPr lang="zh-CN" altLang="en-US" sz="3000" dirty="0">
                <a:solidFill>
                  <a:schemeClr val="bg2">
                    <a:lumMod val="10000"/>
                  </a:schemeClr>
                </a:solidFill>
              </a:rPr>
              <a:t> </a:t>
            </a:r>
            <a:r>
              <a:rPr lang="en-US" altLang="zh-CN" sz="3000" dirty="0">
                <a:solidFill>
                  <a:schemeClr val="bg2">
                    <a:lumMod val="10000"/>
                  </a:schemeClr>
                </a:solidFill>
              </a:rPr>
              <a:t>by</a:t>
            </a:r>
            <a:r>
              <a:rPr lang="zh-CN" altLang="en-US" sz="3000" dirty="0">
                <a:solidFill>
                  <a:schemeClr val="bg2">
                    <a:lumMod val="10000"/>
                  </a:schemeClr>
                </a:solidFill>
              </a:rPr>
              <a:t> </a:t>
            </a:r>
            <a:r>
              <a:rPr lang="en-US" altLang="zh-CN" sz="3000" dirty="0">
                <a:solidFill>
                  <a:srgbClr val="FF0000"/>
                </a:solidFill>
              </a:rPr>
              <a:t>graph</a:t>
            </a:r>
            <a:r>
              <a:rPr lang="zh-CN" altLang="en-US" sz="3000" dirty="0">
                <a:solidFill>
                  <a:srgbClr val="FF0000"/>
                </a:solidFill>
              </a:rPr>
              <a:t> </a:t>
            </a:r>
            <a:r>
              <a:rPr lang="en-US" altLang="zh-CN" sz="3000" dirty="0">
                <a:solidFill>
                  <a:srgbClr val="FF0000"/>
                </a:solidFill>
              </a:rPr>
              <a:t>generation</a:t>
            </a:r>
            <a:r>
              <a:rPr lang="en-US" altLang="zh-CN" sz="3000" dirty="0">
                <a:solidFill>
                  <a:schemeClr val="bg2">
                    <a:lumMod val="10000"/>
                  </a:schemeClr>
                </a:solidFill>
              </a:rPr>
              <a:t>.</a:t>
            </a:r>
          </a:p>
          <a:p>
            <a:pPr marL="457200" indent="-457200">
              <a:buFont typeface="Arial" panose="020B0604020202020204" pitchFamily="34" charset="0"/>
              <a:buChar char="•"/>
            </a:pPr>
            <a:r>
              <a:rPr lang="en-US" altLang="zh-CN" sz="3000" dirty="0">
                <a:solidFill>
                  <a:schemeClr val="bg2">
                    <a:lumMod val="10000"/>
                  </a:schemeClr>
                </a:solidFill>
              </a:rPr>
              <a:t>Experts</a:t>
            </a:r>
            <a:r>
              <a:rPr lang="zh-CN" altLang="en-US" sz="3000" dirty="0">
                <a:solidFill>
                  <a:schemeClr val="bg2">
                    <a:lumMod val="10000"/>
                  </a:schemeClr>
                </a:solidFill>
              </a:rPr>
              <a:t> </a:t>
            </a:r>
            <a:r>
              <a:rPr lang="en-US" altLang="zh-CN" sz="3000" dirty="0">
                <a:solidFill>
                  <a:schemeClr val="bg2">
                    <a:lumMod val="10000"/>
                  </a:schemeClr>
                </a:solidFill>
              </a:rPr>
              <a:t>can</a:t>
            </a:r>
            <a:r>
              <a:rPr lang="zh-CN" altLang="en-US" sz="3000" dirty="0">
                <a:solidFill>
                  <a:schemeClr val="bg2">
                    <a:lumMod val="10000"/>
                  </a:schemeClr>
                </a:solidFill>
              </a:rPr>
              <a:t> </a:t>
            </a:r>
            <a:r>
              <a:rPr lang="en-US" altLang="zh-CN" sz="3000" dirty="0">
                <a:solidFill>
                  <a:schemeClr val="bg2">
                    <a:lumMod val="10000"/>
                  </a:schemeClr>
                </a:solidFill>
              </a:rPr>
              <a:t>evaluate</a:t>
            </a:r>
            <a:r>
              <a:rPr lang="zh-CN" altLang="en-US" sz="3000" dirty="0">
                <a:solidFill>
                  <a:schemeClr val="bg2">
                    <a:lumMod val="10000"/>
                  </a:schemeClr>
                </a:solidFill>
              </a:rPr>
              <a:t> </a:t>
            </a:r>
            <a:r>
              <a:rPr lang="en-US" altLang="zh-CN" sz="3000" dirty="0">
                <a:solidFill>
                  <a:schemeClr val="bg2">
                    <a:lumMod val="10000"/>
                  </a:schemeClr>
                </a:solidFill>
              </a:rPr>
              <a:t>and</a:t>
            </a:r>
            <a:r>
              <a:rPr lang="zh-CN" altLang="en-US" sz="3000" dirty="0">
                <a:solidFill>
                  <a:schemeClr val="bg2">
                    <a:lumMod val="10000"/>
                  </a:schemeClr>
                </a:solidFill>
              </a:rPr>
              <a:t> </a:t>
            </a:r>
            <a:r>
              <a:rPr lang="en-US" altLang="zh-CN" sz="3000" dirty="0">
                <a:solidFill>
                  <a:schemeClr val="bg2">
                    <a:lumMod val="10000"/>
                  </a:schemeClr>
                </a:solidFill>
              </a:rPr>
              <a:t>control</a:t>
            </a:r>
            <a:r>
              <a:rPr lang="zh-CN" altLang="en-US" sz="3000" dirty="0">
                <a:solidFill>
                  <a:schemeClr val="bg2">
                    <a:lumMod val="10000"/>
                  </a:schemeClr>
                </a:solidFill>
              </a:rPr>
              <a:t> </a:t>
            </a:r>
            <a:r>
              <a:rPr lang="en-US" altLang="zh-CN" sz="3000" dirty="0">
                <a:solidFill>
                  <a:schemeClr val="bg2">
                    <a:lumMod val="10000"/>
                  </a:schemeClr>
                </a:solidFill>
              </a:rPr>
              <a:t>the</a:t>
            </a:r>
            <a:r>
              <a:rPr lang="zh-CN" altLang="en-US" sz="3000" dirty="0">
                <a:solidFill>
                  <a:schemeClr val="bg2">
                    <a:lumMod val="10000"/>
                  </a:schemeClr>
                </a:solidFill>
              </a:rPr>
              <a:t> </a:t>
            </a:r>
            <a:r>
              <a:rPr lang="en-US" altLang="zh-CN" sz="3000" dirty="0">
                <a:solidFill>
                  <a:schemeClr val="bg2">
                    <a:lumMod val="10000"/>
                  </a:schemeClr>
                </a:solidFill>
              </a:rPr>
              <a:t>transfer.</a:t>
            </a:r>
          </a:p>
          <a:p>
            <a:pPr marL="457200" indent="-457200">
              <a:buFont typeface="Arial" panose="020B0604020202020204" pitchFamily="34" charset="0"/>
              <a:buChar char="•"/>
            </a:pPr>
            <a:endParaRPr lang="en-US" altLang="zh-CN" sz="3000" dirty="0">
              <a:solidFill>
                <a:srgbClr val="FF0000"/>
              </a:solidFill>
            </a:endParaRPr>
          </a:p>
        </p:txBody>
      </p:sp>
    </p:spTree>
    <p:extLst>
      <p:ext uri="{BB962C8B-B14F-4D97-AF65-F5344CB8AC3E}">
        <p14:creationId xmlns:p14="http://schemas.microsoft.com/office/powerpoint/2010/main" val="3342350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improve</a:t>
            </a:r>
            <a:r>
              <a:rPr lang="zh-CN" altLang="en-US" sz="2800" dirty="0">
                <a:solidFill>
                  <a:schemeClr val="bg2">
                    <a:lumMod val="10000"/>
                  </a:schemeClr>
                </a:solidFill>
              </a:rPr>
              <a:t> </a:t>
            </a:r>
            <a:r>
              <a:rPr lang="en-US" altLang="zh-CN" sz="2800" dirty="0">
                <a:solidFill>
                  <a:schemeClr val="bg2">
                    <a:lumMod val="10000"/>
                  </a:schemeClr>
                </a:solidFill>
              </a:rPr>
              <a:t>property</a:t>
            </a:r>
            <a:r>
              <a:rPr lang="zh-CN" altLang="en-US" sz="2800" dirty="0">
                <a:solidFill>
                  <a:schemeClr val="bg2">
                    <a:lumMod val="10000"/>
                  </a:schemeClr>
                </a:solidFill>
              </a:rPr>
              <a:t> </a:t>
            </a:r>
            <a:r>
              <a:rPr lang="en-US" altLang="zh-CN" sz="2800" dirty="0">
                <a:solidFill>
                  <a:schemeClr val="bg2">
                    <a:lumMod val="10000"/>
                  </a:schemeClr>
                </a:solidFill>
              </a:rPr>
              <a:t>prediction.</a:t>
            </a:r>
            <a:r>
              <a:rPr lang="zh-CN" altLang="en-US" sz="2800" dirty="0">
                <a:solidFill>
                  <a:schemeClr val="bg2">
                    <a:lumMod val="10000"/>
                  </a:schemeClr>
                </a:solidFill>
              </a:rPr>
              <a:t> </a:t>
            </a:r>
            <a:r>
              <a:rPr lang="en-US" altLang="zh-CN" sz="2800" dirty="0">
                <a:solidFill>
                  <a:schemeClr val="bg2">
                    <a:lumMod val="10000"/>
                  </a:schemeClr>
                </a:solidFill>
              </a:rPr>
              <a:t>It</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be</a:t>
            </a:r>
            <a:r>
              <a:rPr lang="zh-CN" altLang="en-US" sz="2800" dirty="0">
                <a:solidFill>
                  <a:schemeClr val="bg2">
                    <a:lumMod val="10000"/>
                  </a:schemeClr>
                </a:solidFill>
              </a:rPr>
              <a:t> </a:t>
            </a: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explicit.</a:t>
            </a:r>
          </a:p>
          <a:p>
            <a:pPr marL="457200" indent="-457200">
              <a:buFont typeface="Arial" panose="020B0604020202020204" pitchFamily="34" charset="0"/>
              <a:buChar char="•"/>
            </a:pP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augmentation</a:t>
            </a:r>
            <a:r>
              <a:rPr lang="zh-CN" altLang="en-US" sz="2800" dirty="0">
                <a:solidFill>
                  <a:schemeClr val="bg2">
                    <a:lumMod val="10000"/>
                  </a:schemeClr>
                </a:solidFill>
              </a:rPr>
              <a:t> </a:t>
            </a:r>
            <a:r>
              <a:rPr lang="en-US" altLang="zh-CN" sz="2800" dirty="0">
                <a:solidFill>
                  <a:schemeClr val="bg2">
                    <a:lumMod val="10000"/>
                  </a:schemeClr>
                </a:solidFill>
              </a:rPr>
              <a:t>can</a:t>
            </a:r>
            <a:r>
              <a:rPr lang="zh-CN" altLang="en-US" sz="2800" dirty="0">
                <a:solidFill>
                  <a:schemeClr val="bg2">
                    <a:lumMod val="10000"/>
                  </a:schemeClr>
                </a:solidFill>
              </a:rPr>
              <a:t> </a:t>
            </a:r>
            <a:r>
              <a:rPr lang="en-US" altLang="zh-CN" sz="2800" dirty="0">
                <a:solidFill>
                  <a:schemeClr val="bg2">
                    <a:lumMod val="10000"/>
                  </a:schemeClr>
                </a:solidFill>
              </a:rPr>
              <a:t>address</a:t>
            </a:r>
            <a:r>
              <a:rPr lang="zh-CN" altLang="en-US" sz="2800" dirty="0">
                <a:solidFill>
                  <a:schemeClr val="bg2">
                    <a:lumMod val="10000"/>
                  </a:schemeClr>
                </a:solidFill>
              </a:rPr>
              <a:t> </a:t>
            </a:r>
            <a:r>
              <a:rPr lang="en-US" altLang="zh-CN" sz="2800" dirty="0">
                <a:solidFill>
                  <a:schemeClr val="bg2">
                    <a:lumMod val="10000"/>
                  </a:schemeClr>
                </a:solidFill>
              </a:rPr>
              <a:t>labeled</a:t>
            </a:r>
            <a:r>
              <a:rPr lang="zh-CN" altLang="en-US" sz="2800" dirty="0">
                <a:solidFill>
                  <a:schemeClr val="bg2">
                    <a:lumMod val="10000"/>
                  </a:schemeClr>
                </a:solidFill>
              </a:rPr>
              <a:t> </a:t>
            </a:r>
            <a:r>
              <a:rPr lang="en-US" altLang="zh-CN" sz="2800" dirty="0">
                <a:solidFill>
                  <a:schemeClr val="bg2">
                    <a:lumMod val="10000"/>
                  </a:schemeClr>
                </a:solidFill>
              </a:rPr>
              <a:t>data</a:t>
            </a:r>
            <a:r>
              <a:rPr lang="zh-CN" altLang="en-US" sz="2800" dirty="0">
                <a:solidFill>
                  <a:schemeClr val="bg2">
                    <a:lumMod val="10000"/>
                  </a:schemeClr>
                </a:solidFill>
              </a:rPr>
              <a:t> </a:t>
            </a:r>
            <a:r>
              <a:rPr lang="en-US" altLang="zh-CN" sz="2800" dirty="0">
                <a:solidFill>
                  <a:schemeClr val="bg2">
                    <a:lumMod val="10000"/>
                  </a:schemeClr>
                </a:solidFill>
              </a:rPr>
              <a:t>scarcity</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imbalance.</a:t>
            </a:r>
          </a:p>
          <a:p>
            <a:pPr marL="457200" indent="-457200">
              <a:buFont typeface="Arial" panose="020B0604020202020204" pitchFamily="34" charset="0"/>
              <a:buChar char="•"/>
            </a:pP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r>
              <a:rPr lang="zh-CN" altLang="en-US" sz="2800" dirty="0">
                <a:solidFill>
                  <a:schemeClr val="bg2">
                    <a:lumMod val="10000"/>
                  </a:schemeClr>
                </a:solidFill>
              </a:rPr>
              <a:t> </a:t>
            </a:r>
            <a:r>
              <a:rPr lang="en-US" altLang="zh-CN" sz="2800" dirty="0">
                <a:solidFill>
                  <a:schemeClr val="bg2">
                    <a:lumMod val="10000"/>
                  </a:schemeClr>
                </a:solidFill>
              </a:rPr>
              <a:t>works</a:t>
            </a:r>
            <a:r>
              <a:rPr lang="zh-CN" altLang="en-US" sz="2800"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not</a:t>
            </a:r>
            <a:r>
              <a:rPr lang="zh-CN" altLang="en-US" sz="2800" dirty="0">
                <a:solidFill>
                  <a:schemeClr val="bg2">
                    <a:lumMod val="10000"/>
                  </a:schemeClr>
                </a:solidFill>
              </a:rPr>
              <a:t> </a:t>
            </a:r>
            <a:r>
              <a:rPr lang="en-US" altLang="zh-CN" sz="2800" dirty="0">
                <a:solidFill>
                  <a:schemeClr val="bg2">
                    <a:lumMod val="10000"/>
                  </a:schemeClr>
                </a:solidFill>
              </a:rPr>
              <a:t>only</a:t>
            </a:r>
            <a:r>
              <a:rPr lang="zh-CN" altLang="en-US" sz="2800" dirty="0">
                <a:solidFill>
                  <a:schemeClr val="bg2">
                    <a:lumMod val="10000"/>
                  </a:schemeClr>
                </a:solidFill>
              </a:rPr>
              <a:t> </a:t>
            </a:r>
            <a:r>
              <a:rPr lang="en-US" altLang="zh-CN" sz="2800" dirty="0">
                <a:solidFill>
                  <a:schemeClr val="bg2">
                    <a:lumMod val="10000"/>
                  </a:schemeClr>
                </a:solidFill>
              </a:rPr>
              <a:t>video</a:t>
            </a:r>
            <a:r>
              <a:rPr lang="zh-CN" altLang="en-US" sz="2800" dirty="0">
                <a:solidFill>
                  <a:schemeClr val="bg2">
                    <a:lumMod val="10000"/>
                  </a:schemeClr>
                </a:solidFill>
              </a:rPr>
              <a:t> </a:t>
            </a:r>
            <a:r>
              <a:rPr lang="en-US" altLang="zh-CN" sz="2800" dirty="0">
                <a:solidFill>
                  <a:schemeClr val="bg2">
                    <a:lumMod val="10000"/>
                  </a:schemeClr>
                </a:solidFill>
              </a:rPr>
              <a:t>creation</a:t>
            </a:r>
            <a:r>
              <a:rPr lang="zh-CN" altLang="en-US" sz="2800" dirty="0">
                <a:solidFill>
                  <a:schemeClr val="bg2">
                    <a:lumMod val="10000"/>
                  </a:schemeClr>
                </a:solidFill>
              </a:rPr>
              <a:t> </a:t>
            </a:r>
            <a:r>
              <a:rPr lang="en-US" altLang="zh-CN" sz="2800" dirty="0">
                <a:solidFill>
                  <a:schemeClr val="bg2">
                    <a:lumMod val="10000"/>
                  </a:schemeClr>
                </a:solidFill>
              </a:rPr>
              <a:t>but</a:t>
            </a:r>
            <a:r>
              <a:rPr lang="zh-CN" altLang="en-US" sz="2800" dirty="0">
                <a:solidFill>
                  <a:schemeClr val="bg2">
                    <a:lumMod val="10000"/>
                  </a:schemeClr>
                </a:solidFill>
              </a:rPr>
              <a:t> </a:t>
            </a:r>
            <a:r>
              <a:rPr lang="en-US" altLang="zh-CN" sz="2800" dirty="0">
                <a:solidFill>
                  <a:schemeClr val="bg2">
                    <a:lumMod val="10000"/>
                  </a:schemeClr>
                </a:solidFill>
              </a:rPr>
              <a:t>also</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p>
          <a:p>
            <a:pPr marL="457200" indent="-457200">
              <a:buFont typeface="Arial" panose="020B0604020202020204" pitchFamily="34" charset="0"/>
              <a:buChar char="•"/>
            </a:pPr>
            <a:endParaRPr lang="en-US" altLang="zh-CN" sz="2800" dirty="0">
              <a:solidFill>
                <a:schemeClr val="bg2">
                  <a:lumMod val="10000"/>
                </a:schemeClr>
              </a:solidFill>
            </a:endParaRPr>
          </a:p>
          <a:p>
            <a:pPr marL="457200" indent="-457200">
              <a:buFont typeface="Arial" panose="020B0604020202020204" pitchFamily="34" charset="0"/>
              <a:buChar char="•"/>
            </a:pPr>
            <a:r>
              <a:rPr lang="en-US" altLang="zh-CN" sz="2800" dirty="0">
                <a:solidFill>
                  <a:schemeClr val="bg2">
                    <a:lumMod val="10000"/>
                  </a:schemeClr>
                </a:solidFill>
              </a:rPr>
              <a:t>Interesting</a:t>
            </a:r>
            <a:r>
              <a:rPr lang="zh-CN" altLang="en-US" sz="2800" dirty="0">
                <a:solidFill>
                  <a:schemeClr val="bg2">
                    <a:lumMod val="10000"/>
                  </a:schemeClr>
                </a:solidFill>
              </a:rPr>
              <a:t> </a:t>
            </a:r>
            <a:r>
              <a:rPr lang="en-US" altLang="zh-CN" sz="2800" dirty="0">
                <a:solidFill>
                  <a:schemeClr val="bg2">
                    <a:lumMod val="10000"/>
                  </a:schemeClr>
                </a:solidFill>
              </a:rPr>
              <a:t>directions:</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generative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with multiple</a:t>
            </a:r>
            <a:r>
              <a:rPr lang="zh-CN" altLang="en-US" sz="2800" dirty="0">
                <a:solidFill>
                  <a:schemeClr val="bg2">
                    <a:lumMod val="10000"/>
                  </a:schemeClr>
                </a:solidFill>
              </a:rPr>
              <a:t> </a:t>
            </a:r>
            <a:r>
              <a:rPr lang="en-US" altLang="zh-CN" sz="2800" dirty="0">
                <a:solidFill>
                  <a:schemeClr val="bg2">
                    <a:lumMod val="10000"/>
                  </a:schemeClr>
                </a:solidFill>
              </a:rPr>
              <a:t>desired</a:t>
            </a:r>
            <a:r>
              <a:rPr lang="zh-CN" altLang="en-US" sz="2800" dirty="0">
                <a:solidFill>
                  <a:schemeClr val="bg2">
                    <a:lumMod val="10000"/>
                  </a:schemeClr>
                </a:solidFill>
              </a:rPr>
              <a:t> </a:t>
            </a:r>
            <a:r>
              <a:rPr lang="en-US" altLang="zh-CN" sz="2800" dirty="0">
                <a:solidFill>
                  <a:schemeClr val="bg2">
                    <a:lumMod val="10000"/>
                  </a:schemeClr>
                </a:solidFill>
              </a:rPr>
              <a:t>properties</a:t>
            </a:r>
            <a:r>
              <a:rPr lang="zh-CN" altLang="en-US" sz="2800" dirty="0">
                <a:solidFill>
                  <a:schemeClr val="bg2">
                    <a:lumMod val="10000"/>
                  </a:schemeClr>
                </a:solidFill>
              </a:rPr>
              <a:t> </a:t>
            </a:r>
            <a:r>
              <a:rPr lang="en-US" altLang="zh-CN" sz="2800" dirty="0">
                <a:solidFill>
                  <a:schemeClr val="bg2">
                    <a:lumMod val="10000"/>
                  </a:schemeClr>
                </a:solidFill>
              </a:rPr>
              <a:t>[1]</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domain</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such</a:t>
            </a:r>
            <a:r>
              <a:rPr lang="zh-CN" altLang="en-US" sz="2800" dirty="0">
                <a:solidFill>
                  <a:schemeClr val="bg2">
                    <a:lumMod val="10000"/>
                  </a:schemeClr>
                </a:solidFill>
              </a:rPr>
              <a:t> </a:t>
            </a:r>
            <a:r>
              <a:rPr lang="en-US" altLang="zh-CN" sz="2800" dirty="0">
                <a:solidFill>
                  <a:schemeClr val="bg2">
                    <a:lumMod val="10000"/>
                  </a:schemeClr>
                </a:solidFill>
              </a:rPr>
              <a:t>as</a:t>
            </a:r>
            <a:r>
              <a:rPr lang="zh-CN" altLang="en-US" sz="2800" dirty="0">
                <a:solidFill>
                  <a:schemeClr val="bg2">
                    <a:lumMod val="10000"/>
                  </a:schemeClr>
                </a:solidFill>
              </a:rPr>
              <a:t> </a:t>
            </a:r>
            <a:r>
              <a:rPr lang="en-US" altLang="zh-CN" sz="2800" dirty="0">
                <a:solidFill>
                  <a:schemeClr val="bg2">
                    <a:lumMod val="10000"/>
                  </a:schemeClr>
                </a:solidFill>
              </a:rPr>
              <a:t>motifs</a:t>
            </a:r>
            <a:r>
              <a:rPr lang="zh-CN" altLang="en-US" sz="2800" dirty="0">
                <a:solidFill>
                  <a:schemeClr val="bg2">
                    <a:lumMod val="10000"/>
                  </a:schemeClr>
                </a:solidFill>
              </a:rPr>
              <a:t> </a:t>
            </a:r>
            <a:r>
              <a:rPr lang="en-US" altLang="zh-CN" sz="2800" dirty="0">
                <a:solidFill>
                  <a:schemeClr val="bg2">
                    <a:lumMod val="10000"/>
                  </a:schemeClr>
                </a:solidFill>
              </a:rPr>
              <a:t>[2]</a:t>
            </a:r>
          </a:p>
          <a:p>
            <a:pPr marL="757189" lvl="1" indent="-457200">
              <a:buFont typeface="Arial" panose="020B0604020202020204" pitchFamily="34" charset="0"/>
              <a:buChar char="•"/>
            </a:pPr>
            <a:r>
              <a:rPr lang="en-US" altLang="zh-CN" sz="2800" dirty="0">
                <a:solidFill>
                  <a:schemeClr val="bg2">
                    <a:lumMod val="10000"/>
                  </a:schemeClr>
                </a:solidFill>
              </a:rPr>
              <a:t>Guide</a:t>
            </a:r>
            <a:r>
              <a:rPr lang="zh-CN" altLang="en-US" sz="2800" dirty="0">
                <a:solidFill>
                  <a:schemeClr val="bg2">
                    <a:lumMod val="10000"/>
                  </a:schemeClr>
                </a:solidFill>
              </a:rPr>
              <a:t> </a:t>
            </a:r>
            <a:r>
              <a:rPr lang="en-US" altLang="zh-CN" sz="2800" dirty="0">
                <a:solidFill>
                  <a:schemeClr val="bg2">
                    <a:lumMod val="10000"/>
                  </a:schemeClr>
                </a:solidFill>
              </a:rPr>
              <a:t>with</a:t>
            </a:r>
            <a:r>
              <a:rPr lang="zh-CN" altLang="en-US" sz="2800" dirty="0">
                <a:solidFill>
                  <a:schemeClr val="bg2">
                    <a:lumMod val="10000"/>
                  </a:schemeClr>
                </a:solidFill>
              </a:rPr>
              <a:t> </a:t>
            </a: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from</a:t>
            </a:r>
            <a:r>
              <a:rPr lang="zh-CN" altLang="en-US" sz="2800" dirty="0">
                <a:solidFill>
                  <a:schemeClr val="bg2">
                    <a:lumMod val="10000"/>
                  </a:schemeClr>
                </a:solidFill>
              </a:rPr>
              <a:t> </a:t>
            </a:r>
            <a:r>
              <a:rPr lang="en-US" altLang="zh-CN" sz="2800" dirty="0">
                <a:solidFill>
                  <a:schemeClr val="bg2">
                    <a:lumMod val="10000"/>
                  </a:schemeClr>
                </a:solidFill>
              </a:rPr>
              <a:t>material</a:t>
            </a:r>
            <a:r>
              <a:rPr lang="zh-CN" altLang="en-US" sz="2800" dirty="0">
                <a:solidFill>
                  <a:schemeClr val="bg2">
                    <a:lumMod val="10000"/>
                  </a:schemeClr>
                </a:solidFill>
              </a:rPr>
              <a:t> </a:t>
            </a:r>
            <a:r>
              <a:rPr lang="en-US" altLang="zh-CN" sz="2800" dirty="0">
                <a:solidFill>
                  <a:schemeClr val="bg2">
                    <a:lumMod val="10000"/>
                  </a:schemeClr>
                </a:solidFill>
              </a:rPr>
              <a:t>science</a:t>
            </a:r>
            <a:r>
              <a:rPr lang="zh-CN" altLang="en-US" sz="2800" dirty="0">
                <a:solidFill>
                  <a:schemeClr val="bg2">
                    <a:lumMod val="10000"/>
                  </a:schemeClr>
                </a:solidFill>
              </a:rPr>
              <a:t> </a:t>
            </a:r>
            <a:r>
              <a:rPr lang="en-US" altLang="zh-CN" sz="2800" dirty="0">
                <a:solidFill>
                  <a:schemeClr val="bg2">
                    <a:lumMod val="10000"/>
                  </a:schemeClr>
                </a:solidFill>
              </a:rPr>
              <a:t>literature</a:t>
            </a:r>
            <a:r>
              <a:rPr lang="zh-CN" altLang="en-US" sz="2800"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(LLMs)</a:t>
            </a:r>
            <a:endParaRPr lang="en-US" sz="2800" dirty="0">
              <a:solidFill>
                <a:schemeClr val="bg2">
                  <a:lumMod val="10000"/>
                </a:schemeClr>
              </a:solidFill>
            </a:endParaRP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Take</a:t>
            </a:r>
            <a:r>
              <a:rPr lang="zh-CN" altLang="en-US" dirty="0">
                <a:solidFill>
                  <a:schemeClr val="tx1"/>
                </a:solidFill>
              </a:rPr>
              <a:t> </a:t>
            </a:r>
            <a:r>
              <a:rPr lang="en-US" altLang="zh-CN" dirty="0">
                <a:solidFill>
                  <a:schemeClr val="tx1"/>
                </a:solidFill>
              </a:rPr>
              <a:t>Away</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Material</a:t>
            </a:r>
            <a:r>
              <a:rPr lang="zh-CN" altLang="en-US" dirty="0"/>
              <a:t> </a:t>
            </a:r>
            <a:r>
              <a:rPr lang="en-US" altLang="zh-CN" dirty="0"/>
              <a:t>Science meets</a:t>
            </a:r>
            <a:r>
              <a:rPr lang="zh-CN" altLang="en-US" dirty="0"/>
              <a:t> </a:t>
            </a:r>
            <a:r>
              <a:rPr lang="en-US" altLang="zh-CN" dirty="0"/>
              <a:t>Generative 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23</a:t>
            </a:fld>
            <a:endParaRPr lang="en-US" dirty="0"/>
          </a:p>
        </p:txBody>
      </p:sp>
      <p:sp>
        <p:nvSpPr>
          <p:cNvPr id="48" name="TextBox 47">
            <a:extLst>
              <a:ext uri="{FF2B5EF4-FFF2-40B4-BE49-F238E27FC236}">
                <a16:creationId xmlns:a16="http://schemas.microsoft.com/office/drawing/2014/main" id="{64DCE870-B30E-572C-242C-2525EA3DE5D4}"/>
              </a:ext>
            </a:extLst>
          </p:cNvPr>
          <p:cNvSpPr txBox="1"/>
          <p:nvPr/>
        </p:nvSpPr>
        <p:spPr>
          <a:xfrm>
            <a:off x="818201" y="8384553"/>
            <a:ext cx="12885678" cy="707886"/>
          </a:xfrm>
          <a:prstGeom prst="rect">
            <a:avLst/>
          </a:prstGeom>
          <a:noFill/>
        </p:spPr>
        <p:txBody>
          <a:bodyPr wrap="square">
            <a:spAutoFit/>
          </a:bodyPr>
          <a:lstStyle/>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Liu</a:t>
            </a:r>
            <a:r>
              <a:rPr lang="en-US" sz="2000" dirty="0">
                <a:solidFill>
                  <a:schemeClr val="bg2">
                    <a:lumMod val="10000"/>
                  </a:schemeClr>
                </a:solidFill>
                <a:latin typeface="Times New Roman" panose="02020603050405020304" pitchFamily="18" charset="0"/>
                <a:cs typeface="Times New Roman" panose="02020603050405020304" pitchFamily="18" charset="0"/>
              </a:rPr>
              <a:t> et al. “Inverse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olecular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esign with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a:t>
            </a:r>
            <a:r>
              <a:rPr lang="en-US" sz="2000" dirty="0">
                <a:solidFill>
                  <a:schemeClr val="bg2">
                    <a:lumMod val="10000"/>
                  </a:schemeClr>
                </a:solidFill>
                <a:latin typeface="Times New Roman" panose="02020603050405020304" pitchFamily="18" charset="0"/>
                <a:cs typeface="Times New Roman" panose="02020603050405020304" pitchFamily="18" charset="0"/>
              </a:rPr>
              <a:t>ulti-</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c</a:t>
            </a:r>
            <a:r>
              <a:rPr lang="en-US" sz="2000" dirty="0">
                <a:solidFill>
                  <a:schemeClr val="bg2">
                    <a:lumMod val="10000"/>
                  </a:schemeClr>
                </a:solidFill>
                <a:latin typeface="Times New Roman" panose="02020603050405020304" pitchFamily="18" charset="0"/>
                <a:cs typeface="Times New Roman" panose="02020603050405020304" pitchFamily="18" charset="0"/>
              </a:rPr>
              <a:t>onditional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d</a:t>
            </a:r>
            <a:r>
              <a:rPr lang="en-US" sz="2000" dirty="0">
                <a:solidFill>
                  <a:schemeClr val="bg2">
                    <a:lumMod val="10000"/>
                  </a:schemeClr>
                </a:solidFill>
                <a:latin typeface="Times New Roman" panose="02020603050405020304" pitchFamily="18" charset="0"/>
                <a:cs typeface="Times New Roman" panose="02020603050405020304" pitchFamily="18" charset="0"/>
              </a:rPr>
              <a:t>iffusion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g</a:t>
            </a:r>
            <a:r>
              <a:rPr lang="en-US" sz="2000" dirty="0">
                <a:solidFill>
                  <a:schemeClr val="bg2">
                    <a:lumMod val="10000"/>
                  </a:schemeClr>
                </a:solidFill>
                <a:latin typeface="Times New Roman" panose="02020603050405020304" pitchFamily="18" charset="0"/>
                <a:cs typeface="Times New Roman" panose="02020603050405020304" pitchFamily="18" charset="0"/>
              </a:rPr>
              <a:t>uidance.” https://</a:t>
            </a:r>
            <a:r>
              <a:rPr lang="en-US"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sz="2000" dirty="0">
                <a:solidFill>
                  <a:schemeClr val="bg2">
                    <a:lumMod val="10000"/>
                  </a:schemeClr>
                </a:solidFill>
                <a:latin typeface="Times New Roman" panose="02020603050405020304" pitchFamily="18" charset="0"/>
                <a:cs typeface="Times New Roman" panose="02020603050405020304" pitchFamily="18" charset="0"/>
              </a:rPr>
              <a:t>/abs/2401.13858</a:t>
            </a:r>
            <a:endParaRPr lang="en-US" sz="2000" dirty="0">
              <a:solidFill>
                <a:schemeClr val="bg2">
                  <a:lumMod val="10000"/>
                </a:schemeClr>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endParaRPr>
          </a:p>
          <a:p>
            <a:r>
              <a:rPr lang="en-US" altLang="zh-CN" sz="20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Inae</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et</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al.</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“Motif-aware attribute masking for molecular graph pre-training.”</a:t>
            </a:r>
            <a:r>
              <a:rPr lang="zh-CN" alt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https://</a:t>
            </a:r>
            <a:r>
              <a:rPr lang="en-US" altLang="zh-CN" sz="2000" dirty="0" err="1">
                <a:solidFill>
                  <a:schemeClr val="bg2">
                    <a:lumMod val="10000"/>
                  </a:schemeClr>
                </a:solidFill>
                <a:latin typeface="Times New Roman" panose="02020603050405020304" pitchFamily="18" charset="0"/>
                <a:cs typeface="Times New Roman" panose="02020603050405020304" pitchFamily="18" charset="0"/>
              </a:rPr>
              <a:t>arxiv.org</a:t>
            </a:r>
            <a:r>
              <a:rPr lang="en-US" altLang="zh-CN" sz="2000" dirty="0">
                <a:solidFill>
                  <a:schemeClr val="bg2">
                    <a:lumMod val="10000"/>
                  </a:schemeClr>
                </a:solidFill>
                <a:latin typeface="Times New Roman" panose="02020603050405020304" pitchFamily="18" charset="0"/>
                <a:cs typeface="Times New Roman" panose="02020603050405020304" pitchFamily="18" charset="0"/>
              </a:rPr>
              <a:t>/abs/2309.04589</a:t>
            </a:r>
            <a:endParaRPr lang="en-US" sz="20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2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9263CE03-3C07-ECC0-5CDA-7D689180DD50}"/>
              </a:ext>
            </a:extLst>
          </p:cNvPr>
          <p:cNvGrpSpPr/>
          <p:nvPr/>
        </p:nvGrpSpPr>
        <p:grpSpPr>
          <a:xfrm>
            <a:off x="8137576" y="4557791"/>
            <a:ext cx="8128000" cy="4586209"/>
            <a:chOff x="8137576" y="4557791"/>
            <a:chExt cx="8128000" cy="4586209"/>
          </a:xfrm>
        </p:grpSpPr>
        <p:pic>
          <p:nvPicPr>
            <p:cNvPr id="5" name="Picture 8">
              <a:extLst>
                <a:ext uri="{FF2B5EF4-FFF2-40B4-BE49-F238E27FC236}">
                  <a16:creationId xmlns:a16="http://schemas.microsoft.com/office/drawing/2014/main" id="{1A372356-C779-90B0-16DD-9B4FA84015FD}"/>
                </a:ext>
              </a:extLst>
            </p:cNvPr>
            <p:cNvPicPr>
              <a:picLocks noChangeArrowheads="1"/>
            </p:cNvPicPr>
            <p:nvPr/>
          </p:nvPicPr>
          <p:blipFill>
            <a:blip r:embed="rId6"/>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BE4D87-923F-F8A8-8F73-3EEF914CF70A}"/>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7" name="Group 6">
            <a:extLst>
              <a:ext uri="{FF2B5EF4-FFF2-40B4-BE49-F238E27FC236}">
                <a16:creationId xmlns:a16="http://schemas.microsoft.com/office/drawing/2014/main" id="{2E7D1494-0544-7167-EF4B-E4E1681126AC}"/>
              </a:ext>
            </a:extLst>
          </p:cNvPr>
          <p:cNvGrpSpPr/>
          <p:nvPr/>
        </p:nvGrpSpPr>
        <p:grpSpPr>
          <a:xfrm>
            <a:off x="8126984" y="-14208"/>
            <a:ext cx="8128508" cy="4586208"/>
            <a:chOff x="8126984" y="-14208"/>
            <a:chExt cx="8128508" cy="4586208"/>
          </a:xfrm>
        </p:grpSpPr>
        <p:pic>
          <p:nvPicPr>
            <p:cNvPr id="8" name="Picture 6">
              <a:extLst>
                <a:ext uri="{FF2B5EF4-FFF2-40B4-BE49-F238E27FC236}">
                  <a16:creationId xmlns:a16="http://schemas.microsoft.com/office/drawing/2014/main" id="{4CA2FC2A-DE88-BA87-324E-ECB6AE5175AC}"/>
                </a:ext>
              </a:extLst>
            </p:cNvPr>
            <p:cNvPicPr>
              <a:picLocks noChangeArrowheads="1"/>
            </p:cNvPicPr>
            <p:nvPr/>
          </p:nvPicPr>
          <p:blipFill>
            <a:blip r:embed="rId7"/>
            <a:srcRect/>
            <a:stretch/>
          </p:blipFill>
          <p:spPr bwMode="auto">
            <a:xfrm>
              <a:off x="8127492" y="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ACBE07-F0B8-E620-DBE0-3537A21C5465}"/>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34971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sz="2800" dirty="0">
                <a:solidFill>
                  <a:schemeClr val="tx1"/>
                </a:solidFill>
              </a:rPr>
              <a:t>Collaboration</a:t>
            </a:r>
            <a:r>
              <a:rPr lang="zh-CN" altLang="en-US" sz="2800" dirty="0">
                <a:solidFill>
                  <a:schemeClr val="tx1"/>
                </a:solidFill>
              </a:rPr>
              <a:t> </a:t>
            </a:r>
            <a:r>
              <a:rPr lang="en-US" altLang="zh-CN" sz="2800" dirty="0">
                <a:solidFill>
                  <a:schemeClr val="tx1"/>
                </a:solidFill>
              </a:rPr>
              <a:t>with</a:t>
            </a:r>
            <a:r>
              <a:rPr lang="zh-CN" altLang="en-US" sz="2800" dirty="0">
                <a:solidFill>
                  <a:schemeClr val="tx1"/>
                </a:solidFill>
              </a:rPr>
              <a:t> </a:t>
            </a:r>
            <a:r>
              <a:rPr lang="en-US" altLang="zh-CN" sz="2800" dirty="0">
                <a:solidFill>
                  <a:schemeClr val="tx1"/>
                </a:solidFill>
              </a:rPr>
              <a:t>UIUC</a:t>
            </a:r>
            <a:r>
              <a:rPr lang="zh-CN" altLang="en-US" sz="2800" dirty="0">
                <a:solidFill>
                  <a:schemeClr val="tx1"/>
                </a:solidFill>
              </a:rPr>
              <a:t> </a:t>
            </a:r>
            <a:r>
              <a:rPr lang="en-US" altLang="zh-CN" sz="2800" dirty="0">
                <a:solidFill>
                  <a:schemeClr val="tx1"/>
                </a:solidFill>
              </a:rPr>
              <a:t>and</a:t>
            </a:r>
            <a:r>
              <a:rPr lang="zh-CN" altLang="en-US" sz="2800" dirty="0">
                <a:solidFill>
                  <a:schemeClr val="tx1"/>
                </a:solidFill>
              </a:rPr>
              <a:t> </a:t>
            </a:r>
            <a:r>
              <a:rPr lang="en-US" altLang="zh-CN" sz="2800" dirty="0">
                <a:solidFill>
                  <a:srgbClr val="FF0000"/>
                </a:solidFill>
              </a:rPr>
              <a:t>Gallaudet</a:t>
            </a:r>
            <a:r>
              <a:rPr lang="zh-CN" altLang="en-US" sz="2800" dirty="0">
                <a:solidFill>
                  <a:srgbClr val="FF0000"/>
                </a:solidFill>
              </a:rPr>
              <a:t> </a:t>
            </a:r>
            <a:r>
              <a:rPr lang="en-US" altLang="zh-CN" sz="2800" dirty="0">
                <a:solidFill>
                  <a:srgbClr val="FF0000"/>
                </a:solidFill>
              </a:rPr>
              <a:t>University</a:t>
            </a:r>
            <a:r>
              <a:rPr lang="zh-CN" altLang="en-US" sz="2800" dirty="0">
                <a:solidFill>
                  <a:srgbClr val="FF0000"/>
                </a:solidFill>
              </a:rPr>
              <a:t> </a:t>
            </a:r>
            <a:r>
              <a:rPr lang="en-US" altLang="zh-CN" sz="2800" dirty="0">
                <a:solidFill>
                  <a:schemeClr val="tx1"/>
                </a:solidFill>
              </a:rPr>
              <a:t>-</a:t>
            </a:r>
            <a:r>
              <a:rPr lang="zh-CN" altLang="en-US" sz="2800" dirty="0">
                <a:solidFill>
                  <a:schemeClr val="tx1"/>
                </a:solidFill>
              </a:rPr>
              <a:t> </a:t>
            </a:r>
            <a:r>
              <a:rPr lang="en-US" altLang="zh-CN" sz="2800" dirty="0">
                <a:solidFill>
                  <a:schemeClr val="tx1"/>
                </a:solidFill>
              </a:rPr>
              <a:t>private university in Washington, D.C., for the education of the deaf and hard of hearing</a:t>
            </a:r>
            <a:r>
              <a:rPr lang="zh-CN" altLang="en-US" sz="2800" dirty="0">
                <a:solidFill>
                  <a:schemeClr val="tx1"/>
                </a:solidFill>
              </a:rPr>
              <a:t> </a:t>
            </a:r>
            <a:r>
              <a:rPr lang="en-US" altLang="zh-CN" sz="2800" dirty="0">
                <a:solidFill>
                  <a:schemeClr val="tx1"/>
                </a:solidFill>
              </a:rPr>
              <a:t>(</a:t>
            </a:r>
            <a:r>
              <a:rPr lang="en-US" altLang="zh-CN" sz="2800" b="1" dirty="0">
                <a:solidFill>
                  <a:srgbClr val="FF0000"/>
                </a:solidFill>
              </a:rPr>
              <a:t>DHH</a:t>
            </a:r>
            <a:r>
              <a:rPr lang="en-US" altLang="zh-CN" sz="2800" dirty="0">
                <a:solidFill>
                  <a:schemeClr val="tx1"/>
                </a:solidFill>
              </a:rPr>
              <a:t>)</a:t>
            </a:r>
            <a:endParaRPr lang="en-US" sz="2800"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5000" dirty="0"/>
              <a:t>When</a:t>
            </a:r>
            <a:r>
              <a:rPr lang="zh-CN" altLang="en-US" sz="5000" dirty="0"/>
              <a:t> </a:t>
            </a:r>
            <a:r>
              <a:rPr lang="en-US" altLang="zh-CN" sz="5000" dirty="0"/>
              <a:t>Online</a:t>
            </a:r>
            <a:r>
              <a:rPr lang="zh-CN" altLang="en-US" sz="5000" dirty="0"/>
              <a:t> </a:t>
            </a:r>
            <a:r>
              <a:rPr lang="en-US" altLang="zh-CN" sz="5000" dirty="0"/>
              <a:t>Learning</a:t>
            </a:r>
            <a:r>
              <a:rPr lang="zh-CN" altLang="en-US" sz="5000" dirty="0"/>
              <a:t> </a:t>
            </a:r>
            <a:r>
              <a:rPr lang="en-US" altLang="zh-CN" sz="5000" dirty="0"/>
              <a:t>meets</a:t>
            </a:r>
            <a:r>
              <a:rPr lang="zh-CN" altLang="en-US" sz="5000" dirty="0"/>
              <a:t> </a:t>
            </a:r>
            <a:r>
              <a:rPr lang="en-US" altLang="zh-CN" sz="5000" dirty="0"/>
              <a:t>Generative</a:t>
            </a:r>
            <a:r>
              <a:rPr lang="zh-CN" altLang="en-US" sz="5000" dirty="0"/>
              <a:t> </a:t>
            </a:r>
            <a:r>
              <a:rPr lang="en-US" altLang="zh-CN" sz="5000" dirty="0"/>
              <a:t>AI</a:t>
            </a:r>
            <a:endParaRPr lang="en-US" sz="5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25</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33713" y="2554518"/>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accent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043" name="Group 1042">
            <a:extLst>
              <a:ext uri="{FF2B5EF4-FFF2-40B4-BE49-F238E27FC236}">
                <a16:creationId xmlns:a16="http://schemas.microsoft.com/office/drawing/2014/main" id="{E5F10390-5B0A-5413-B68A-4EE9DE501D91}"/>
              </a:ext>
            </a:extLst>
          </p:cNvPr>
          <p:cNvGrpSpPr/>
          <p:nvPr/>
        </p:nvGrpSpPr>
        <p:grpSpPr>
          <a:xfrm>
            <a:off x="5273158" y="2514192"/>
            <a:ext cx="10273329" cy="2743202"/>
            <a:chOff x="5273158" y="2666592"/>
            <a:chExt cx="10273329" cy="2743202"/>
          </a:xfrm>
        </p:grpSpPr>
        <p:pic>
          <p:nvPicPr>
            <p:cNvPr id="1026" name="Picture 2" descr="Create an image of a young woman sitting at a desk with a laptop, looking confused and unhappy. She should be wearing glasses, a blue top, and have her hair tied up. She is participating in an online class or video call, evident by the visible discomfort on her face suggesting difficulty in hearing or understanding. There is a live video on the laptop screen showing a cheerful man teaching or presenting. Include visual elements such as a speech bubble with a question mark coming from the woman to represent her confusion. The setting includes a green desk, a plant on a stool, and a clock on the wall indicating it's a home office or study room environment.">
              <a:extLst>
                <a:ext uri="{FF2B5EF4-FFF2-40B4-BE49-F238E27FC236}">
                  <a16:creationId xmlns:a16="http://schemas.microsoft.com/office/drawing/2014/main" id="{8F6F7701-D18D-DD9C-D1CE-14A70AA1EE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3158" y="2666594"/>
              <a:ext cx="4800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5417CE39-566B-4A92-911E-F554666857A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95633" y="4526600"/>
              <a:ext cx="972585" cy="5557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reate an image depicting a classroom setting with a 60-year-old male instructor teaching energetically. He should be standing by a blackboard with one complex mathematical equation written on it, talking fast. There should be a laptop screen visible showing the live stream of the class with incorrect subtitles appearing at the bottom of the video. The instructor's enthusiastic teaching style contrasts with the inaccurate subtitles, adding to the confusion. The classroom should look traditional with desks, a clock on the wall, and educational posters. The perspective is from a student's point of view, watching the live stream on their laptop in a home setting.">
              <a:extLst>
                <a:ext uri="{FF2B5EF4-FFF2-40B4-BE49-F238E27FC236}">
                  <a16:creationId xmlns:a16="http://schemas.microsoft.com/office/drawing/2014/main" id="{89A7B9BA-7FF5-A159-1D01-277B3251ED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745887" y="2666592"/>
              <a:ext cx="4800600" cy="2743201"/>
            </a:xfrm>
            <a:prstGeom prst="rect">
              <a:avLst/>
            </a:prstGeom>
            <a:noFill/>
            <a:ln w="28575">
              <a:solidFill>
                <a:schemeClr val="bg2">
                  <a:lumMod val="10000"/>
                </a:schemeClr>
              </a:solidFill>
            </a:ln>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382BD4-98D4-282F-D2E5-A79B917BAF7B}"/>
                </a:ext>
              </a:extLst>
            </p:cNvPr>
            <p:cNvSpPr txBox="1"/>
            <p:nvPr/>
          </p:nvSpPr>
          <p:spPr>
            <a:xfrm>
              <a:off x="10806531" y="4629798"/>
              <a:ext cx="4690708" cy="477054"/>
            </a:xfrm>
            <a:prstGeom prst="rect">
              <a:avLst/>
            </a:prstGeom>
            <a:solidFill>
              <a:schemeClr val="bg1"/>
            </a:solidFill>
          </p:spPr>
          <p:txBody>
            <a:bodyPr wrap="none" rtlCol="0">
              <a:spAutoFit/>
            </a:bodyPr>
            <a:lstStyle/>
            <a:p>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this</a:t>
              </a:r>
              <a:r>
                <a:rPr lang="zh-CN" altLang="en-US" sz="2500" dirty="0">
                  <a:latin typeface="Helvetica Neue"/>
                  <a:cs typeface="Helvetica Neue"/>
                </a:rPr>
                <a:t> </a:t>
              </a:r>
              <a:r>
                <a:rPr lang="en-US" altLang="zh-CN" sz="2500" dirty="0">
                  <a:latin typeface="Helvetica Neue"/>
                  <a:cs typeface="Helvetica Neue"/>
                </a:rPr>
                <a:t>easy</a:t>
              </a:r>
              <a:r>
                <a:rPr lang="zh-CN" altLang="en-US" sz="2500" dirty="0">
                  <a:latin typeface="Helvetica Neue"/>
                  <a:cs typeface="Helvetica Neue"/>
                </a:rPr>
                <a:t> </a:t>
              </a:r>
              <a:r>
                <a:rPr lang="en-US" altLang="zh-CN" sz="2500" dirty="0">
                  <a:latin typeface="Helvetica Neue"/>
                  <a:cs typeface="Helvetica Neue"/>
                </a:rPr>
                <a:t>left</a:t>
              </a:r>
              <a:r>
                <a:rPr lang="zh-CN" altLang="en-US" sz="2500" dirty="0">
                  <a:latin typeface="Helvetica Neue"/>
                  <a:cs typeface="Helvetica Neue"/>
                </a:rPr>
                <a:t> </a:t>
              </a:r>
              <a:r>
                <a:rPr lang="en-US" altLang="zh-CN" sz="2500" dirty="0">
                  <a:latin typeface="Helvetica Neue"/>
                  <a:cs typeface="Helvetica Neue"/>
                </a:rPr>
                <a:t>x</a:t>
              </a:r>
              <a:r>
                <a:rPr lang="zh-CN" altLang="en-US" sz="2500" dirty="0">
                  <a:latin typeface="Helvetica Neue"/>
                  <a:cs typeface="Helvetica Neue"/>
                </a:rPr>
                <a:t> </a:t>
              </a:r>
              <a:r>
                <a:rPr lang="en-US" altLang="zh-CN" sz="2500" dirty="0">
                  <a:latin typeface="Helvetica Neue"/>
                  <a:cs typeface="Helvetica Neue"/>
                </a:rPr>
                <a:t>equation</a:t>
              </a:r>
              <a:r>
                <a:rPr lang="zh-CN" altLang="en-US" sz="2500" dirty="0">
                  <a:latin typeface="Helvetica Neue"/>
                  <a:cs typeface="Helvetica Neue"/>
                </a:rPr>
                <a:t> </a:t>
              </a:r>
              <a:r>
                <a:rPr lang="en-US" altLang="zh-CN" sz="2500" dirty="0">
                  <a:latin typeface="Helvetica Neue"/>
                  <a:cs typeface="Helvetica Neue"/>
                </a:rPr>
                <a:t>ok</a:t>
              </a:r>
              <a:endParaRPr lang="en-US" sz="2500" dirty="0">
                <a:latin typeface="Helvetica Neue"/>
                <a:cs typeface="Helvetica Neue"/>
              </a:endParaRPr>
            </a:p>
          </p:txBody>
        </p:sp>
        <p:cxnSp>
          <p:nvCxnSpPr>
            <p:cNvPr id="14" name="Straight Connector 13">
              <a:extLst>
                <a:ext uri="{FF2B5EF4-FFF2-40B4-BE49-F238E27FC236}">
                  <a16:creationId xmlns:a16="http://schemas.microsoft.com/office/drawing/2014/main" id="{5C79ECB4-78E9-C6B8-DA08-DA505823D96A}"/>
                </a:ext>
              </a:extLst>
            </p:cNvPr>
            <p:cNvCxnSpPr>
              <a:cxnSpLocks/>
            </p:cNvCxnSpPr>
            <p:nvPr/>
          </p:nvCxnSpPr>
          <p:spPr>
            <a:xfrm flipV="1">
              <a:off x="6995633" y="2666592"/>
              <a:ext cx="3750254" cy="181319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793714D-CFFF-62E6-621A-6022551775F0}"/>
                </a:ext>
              </a:extLst>
            </p:cNvPr>
            <p:cNvCxnSpPr>
              <a:cxnSpLocks/>
            </p:cNvCxnSpPr>
            <p:nvPr/>
          </p:nvCxnSpPr>
          <p:spPr>
            <a:xfrm>
              <a:off x="8028862" y="5193705"/>
              <a:ext cx="2717025" cy="216088"/>
            </a:xfrm>
            <a:prstGeom prst="line">
              <a:avLst/>
            </a:prstGeom>
            <a:ln w="28575"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F150725F-A4B1-1B38-1DDA-EC94B99B1C60}"/>
              </a:ext>
            </a:extLst>
          </p:cNvPr>
          <p:cNvGrpSpPr/>
          <p:nvPr/>
        </p:nvGrpSpPr>
        <p:grpSpPr>
          <a:xfrm>
            <a:off x="4754880" y="5470175"/>
            <a:ext cx="11079479" cy="3435481"/>
            <a:chOff x="4754880" y="5470175"/>
            <a:chExt cx="11079479" cy="3435481"/>
          </a:xfrm>
        </p:grpSpPr>
        <p:sp>
          <p:nvSpPr>
            <p:cNvPr id="39" name="Rounded Rectangle 38">
              <a:extLst>
                <a:ext uri="{FF2B5EF4-FFF2-40B4-BE49-F238E27FC236}">
                  <a16:creationId xmlns:a16="http://schemas.microsoft.com/office/drawing/2014/main" id="{CDC71A1A-8CD5-AB9E-E020-40B67A927B0A}"/>
                </a:ext>
              </a:extLst>
            </p:cNvPr>
            <p:cNvSpPr/>
            <p:nvPr/>
          </p:nvSpPr>
          <p:spPr>
            <a:xfrm>
              <a:off x="5273158" y="5661210"/>
              <a:ext cx="2266329" cy="1577254"/>
            </a:xfrm>
            <a:prstGeom prst="roundRect">
              <a:avLst/>
            </a:prstGeom>
            <a:solidFill>
              <a:schemeClr val="accent3">
                <a:lumMod val="20000"/>
                <a:lumOff val="80000"/>
              </a:schemeClr>
            </a:solidFill>
            <a:ln w="28575">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Improving Learning Effectiveness</a:t>
              </a:r>
            </a:p>
          </p:txBody>
        </p:sp>
        <p:sp>
          <p:nvSpPr>
            <p:cNvPr id="40" name="Rounded Rectangle 39">
              <a:extLst>
                <a:ext uri="{FF2B5EF4-FFF2-40B4-BE49-F238E27FC236}">
                  <a16:creationId xmlns:a16="http://schemas.microsoft.com/office/drawing/2014/main" id="{E5D176A0-76A2-8E88-8260-5F2D50662E89}"/>
                </a:ext>
              </a:extLst>
            </p:cNvPr>
            <p:cNvSpPr/>
            <p:nvPr/>
          </p:nvSpPr>
          <p:spPr>
            <a:xfrm>
              <a:off x="8716514" y="6560867"/>
              <a:ext cx="3235027"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Question Answering</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(QA)</a:t>
              </a:r>
            </a:p>
          </p:txBody>
        </p:sp>
        <p:sp>
          <p:nvSpPr>
            <p:cNvPr id="41" name="Rounded Rectangle 40">
              <a:extLst>
                <a:ext uri="{FF2B5EF4-FFF2-40B4-BE49-F238E27FC236}">
                  <a16:creationId xmlns:a16="http://schemas.microsoft.com/office/drawing/2014/main" id="{59432500-6345-139F-623B-75FA59F34C7D}"/>
                </a:ext>
              </a:extLst>
            </p:cNvPr>
            <p:cNvSpPr/>
            <p:nvPr/>
          </p:nvSpPr>
          <p:spPr>
            <a:xfrm>
              <a:off x="8716515" y="5661210"/>
              <a:ext cx="3235026"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Quiz Generation</a:t>
              </a:r>
              <a:r>
                <a:rPr lang="zh-CN" altLang="en-US"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(QG)</a:t>
              </a:r>
            </a:p>
          </p:txBody>
        </p:sp>
        <p:sp>
          <p:nvSpPr>
            <p:cNvPr id="42" name="Rounded Rectangle 41">
              <a:extLst>
                <a:ext uri="{FF2B5EF4-FFF2-40B4-BE49-F238E27FC236}">
                  <a16:creationId xmlns:a16="http://schemas.microsoft.com/office/drawing/2014/main" id="{9F08A032-F1F3-72F1-C57B-59AE9D60020A}"/>
                </a:ext>
              </a:extLst>
            </p:cNvPr>
            <p:cNvSpPr/>
            <p:nvPr/>
          </p:nvSpPr>
          <p:spPr>
            <a:xfrm>
              <a:off x="7996381" y="8027926"/>
              <a:ext cx="3091544"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Student / Classroom Simulation</a:t>
              </a:r>
            </a:p>
          </p:txBody>
        </p:sp>
        <p:sp>
          <p:nvSpPr>
            <p:cNvPr id="43" name="Rounded Rectangle 42">
              <a:extLst>
                <a:ext uri="{FF2B5EF4-FFF2-40B4-BE49-F238E27FC236}">
                  <a16:creationId xmlns:a16="http://schemas.microsoft.com/office/drawing/2014/main" id="{B80CD669-0FD9-21AF-0C61-0EEC79C93293}"/>
                </a:ext>
              </a:extLst>
            </p:cNvPr>
            <p:cNvSpPr/>
            <p:nvPr/>
          </p:nvSpPr>
          <p:spPr>
            <a:xfrm>
              <a:off x="5273158" y="8027926"/>
              <a:ext cx="2471998"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Instructor’s</a:t>
              </a:r>
            </a:p>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Learning Goals</a:t>
              </a:r>
            </a:p>
          </p:txBody>
        </p:sp>
        <p:sp>
          <p:nvSpPr>
            <p:cNvPr id="44" name="Rounded Rectangle 43">
              <a:extLst>
                <a:ext uri="{FF2B5EF4-FFF2-40B4-BE49-F238E27FC236}">
                  <a16:creationId xmlns:a16="http://schemas.microsoft.com/office/drawing/2014/main" id="{EF0C65C1-3F73-D820-9390-7B3C77D023F1}"/>
                </a:ext>
              </a:extLst>
            </p:cNvPr>
            <p:cNvSpPr/>
            <p:nvPr/>
          </p:nvSpPr>
          <p:spPr>
            <a:xfrm>
              <a:off x="13508965" y="5661209"/>
              <a:ext cx="2037521" cy="78862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Knowledge</a:t>
              </a:r>
            </a:p>
          </p:txBody>
        </p:sp>
        <p:sp>
          <p:nvSpPr>
            <p:cNvPr id="45" name="Rounded Rectangle 44">
              <a:extLst>
                <a:ext uri="{FF2B5EF4-FFF2-40B4-BE49-F238E27FC236}">
                  <a16:creationId xmlns:a16="http://schemas.microsoft.com/office/drawing/2014/main" id="{6DB47CE2-C02A-FC53-2CBA-BE7E538CEEBC}"/>
                </a:ext>
              </a:extLst>
            </p:cNvPr>
            <p:cNvSpPr/>
            <p:nvPr/>
          </p:nvSpPr>
          <p:spPr>
            <a:xfrm>
              <a:off x="13508964" y="6560867"/>
              <a:ext cx="2037521" cy="1026361"/>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0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Reasoning Abilities</a:t>
              </a:r>
            </a:p>
          </p:txBody>
        </p:sp>
        <p:cxnSp>
          <p:nvCxnSpPr>
            <p:cNvPr id="46" name="Straight Connector 45">
              <a:extLst>
                <a:ext uri="{FF2B5EF4-FFF2-40B4-BE49-F238E27FC236}">
                  <a16:creationId xmlns:a16="http://schemas.microsoft.com/office/drawing/2014/main" id="{458BD4C6-333B-1E1F-A116-90E262DFC0DD}"/>
                </a:ext>
              </a:extLst>
            </p:cNvPr>
            <p:cNvCxnSpPr>
              <a:cxnSpLocks/>
            </p:cNvCxnSpPr>
            <p:nvPr/>
          </p:nvCxnSpPr>
          <p:spPr>
            <a:xfrm flipV="1">
              <a:off x="7673458" y="6055522"/>
              <a:ext cx="837379" cy="183462"/>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6D94A8D-FD4B-A6F7-63AF-4CAD12AE49F6}"/>
                </a:ext>
              </a:extLst>
            </p:cNvPr>
            <p:cNvCxnSpPr>
              <a:cxnSpLocks/>
            </p:cNvCxnSpPr>
            <p:nvPr/>
          </p:nvCxnSpPr>
          <p:spPr>
            <a:xfrm>
              <a:off x="7673458" y="6826423"/>
              <a:ext cx="837379" cy="155445"/>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5C6943EC-8BD0-0280-C5BA-EB5B626C2C84}"/>
                </a:ext>
              </a:extLst>
            </p:cNvPr>
            <p:cNvCxnSpPr>
              <a:cxnSpLocks/>
            </p:cNvCxnSpPr>
            <p:nvPr/>
          </p:nvCxnSpPr>
          <p:spPr>
            <a:xfrm>
              <a:off x="12031943" y="6055522"/>
              <a:ext cx="1409737" cy="1014536"/>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842AF7E-6DB5-2952-E46B-600CCEDED9B4}"/>
                </a:ext>
              </a:extLst>
            </p:cNvPr>
            <p:cNvCxnSpPr>
              <a:cxnSpLocks/>
            </p:cNvCxnSpPr>
            <p:nvPr/>
          </p:nvCxnSpPr>
          <p:spPr>
            <a:xfrm flipV="1">
              <a:off x="12027743" y="6055522"/>
              <a:ext cx="1413937" cy="899658"/>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8A382D8-B3F5-A1C6-6744-7C6006F86647}"/>
                </a:ext>
              </a:extLst>
            </p:cNvPr>
            <p:cNvCxnSpPr>
              <a:cxnSpLocks/>
            </p:cNvCxnSpPr>
            <p:nvPr/>
          </p:nvCxnSpPr>
          <p:spPr>
            <a:xfrm>
              <a:off x="12027743" y="5962321"/>
              <a:ext cx="1413937" cy="0"/>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184016F5-2746-F87D-91AA-F251E3BF94E1}"/>
                </a:ext>
              </a:extLst>
            </p:cNvPr>
            <p:cNvCxnSpPr>
              <a:cxnSpLocks/>
            </p:cNvCxnSpPr>
            <p:nvPr/>
          </p:nvCxnSpPr>
          <p:spPr>
            <a:xfrm>
              <a:off x="12027742" y="7048264"/>
              <a:ext cx="1413938" cy="17320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3" name="Straight Connector 1032">
              <a:extLst>
                <a:ext uri="{FF2B5EF4-FFF2-40B4-BE49-F238E27FC236}">
                  <a16:creationId xmlns:a16="http://schemas.microsoft.com/office/drawing/2014/main" id="{AE84637C-B7DC-2246-3FAE-A1B128E72BA8}"/>
                </a:ext>
              </a:extLst>
            </p:cNvPr>
            <p:cNvCxnSpPr>
              <a:cxnSpLocks/>
            </p:cNvCxnSpPr>
            <p:nvPr/>
          </p:nvCxnSpPr>
          <p:spPr>
            <a:xfrm>
              <a:off x="6262976" y="7340512"/>
              <a:ext cx="0" cy="687414"/>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36" name="Straight Connector 1035">
              <a:extLst>
                <a:ext uri="{FF2B5EF4-FFF2-40B4-BE49-F238E27FC236}">
                  <a16:creationId xmlns:a16="http://schemas.microsoft.com/office/drawing/2014/main" id="{199B768D-293E-F661-554D-3DB0C8D0C69B}"/>
                </a:ext>
              </a:extLst>
            </p:cNvPr>
            <p:cNvCxnSpPr>
              <a:cxnSpLocks/>
            </p:cNvCxnSpPr>
            <p:nvPr/>
          </p:nvCxnSpPr>
          <p:spPr>
            <a:xfrm>
              <a:off x="7365983" y="7291013"/>
              <a:ext cx="762017" cy="736913"/>
            </a:xfrm>
            <a:prstGeom prst="line">
              <a:avLst/>
            </a:prstGeom>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42" name="TextBox 1041">
              <a:extLst>
                <a:ext uri="{FF2B5EF4-FFF2-40B4-BE49-F238E27FC236}">
                  <a16:creationId xmlns:a16="http://schemas.microsoft.com/office/drawing/2014/main" id="{B3305478-9498-F010-7764-4A5615213978}"/>
                </a:ext>
              </a:extLst>
            </p:cNvPr>
            <p:cNvSpPr txBox="1"/>
            <p:nvPr/>
          </p:nvSpPr>
          <p:spPr>
            <a:xfrm>
              <a:off x="12369339" y="5485416"/>
              <a:ext cx="1226607" cy="461665"/>
            </a:xfrm>
            <a:prstGeom prst="rect">
              <a:avLst/>
            </a:prstGeom>
            <a:noFill/>
          </p:spPr>
          <p:txBody>
            <a:bodyPr wrap="square">
              <a:spAutoFit/>
            </a:bodyPr>
            <a:lstStyle/>
            <a:p>
              <a:r>
                <a:rPr lang="en-US" altLang="zh-CN" sz="24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LMs</a:t>
              </a:r>
            </a:p>
          </p:txBody>
        </p:sp>
        <p:sp>
          <p:nvSpPr>
            <p:cNvPr id="13" name="Rectangle 12">
              <a:extLst>
                <a:ext uri="{FF2B5EF4-FFF2-40B4-BE49-F238E27FC236}">
                  <a16:creationId xmlns:a16="http://schemas.microsoft.com/office/drawing/2014/main" id="{92EF5CAF-D163-0674-A2DE-9537540C8821}"/>
                </a:ext>
              </a:extLst>
            </p:cNvPr>
            <p:cNvSpPr/>
            <p:nvPr/>
          </p:nvSpPr>
          <p:spPr>
            <a:xfrm>
              <a:off x="8259620" y="5470175"/>
              <a:ext cx="7574739" cy="2216231"/>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6FB8B179-0A13-47FE-42F1-C6797750A618}"/>
                </a:ext>
              </a:extLst>
            </p:cNvPr>
            <p:cNvSpPr/>
            <p:nvPr/>
          </p:nvSpPr>
          <p:spPr>
            <a:xfrm>
              <a:off x="4754880" y="7899187"/>
              <a:ext cx="6522721" cy="1006469"/>
            </a:xfrm>
            <a:prstGeom prst="rect">
              <a:avLst/>
            </a:prstGeom>
            <a:noFill/>
            <a:ln w="28575">
              <a:solidFill>
                <a:schemeClr val="bg2">
                  <a:lumMod val="1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Oval 18">
              <a:extLst>
                <a:ext uri="{FF2B5EF4-FFF2-40B4-BE49-F238E27FC236}">
                  <a16:creationId xmlns:a16="http://schemas.microsoft.com/office/drawing/2014/main" id="{5BE13D69-9AE7-E858-37B8-855CD27C1170}"/>
                </a:ext>
              </a:extLst>
            </p:cNvPr>
            <p:cNvSpPr>
              <a:spLocks noChangeAspect="1"/>
            </p:cNvSpPr>
            <p:nvPr/>
          </p:nvSpPr>
          <p:spPr>
            <a:xfrm>
              <a:off x="8305188" y="5524735"/>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1</a:t>
              </a:r>
              <a:endParaRPr lang="en-US" sz="2500" dirty="0">
                <a:latin typeface="Helvetica Neue"/>
                <a:cs typeface="Helvetica Neue"/>
              </a:endParaRPr>
            </a:p>
          </p:txBody>
        </p:sp>
        <p:sp>
          <p:nvSpPr>
            <p:cNvPr id="20" name="Oval 19">
              <a:extLst>
                <a:ext uri="{FF2B5EF4-FFF2-40B4-BE49-F238E27FC236}">
                  <a16:creationId xmlns:a16="http://schemas.microsoft.com/office/drawing/2014/main" id="{E21D563D-A415-C3C1-3767-6C340717E3A6}"/>
                </a:ext>
              </a:extLst>
            </p:cNvPr>
            <p:cNvSpPr>
              <a:spLocks noChangeAspect="1"/>
            </p:cNvSpPr>
            <p:nvPr/>
          </p:nvSpPr>
          <p:spPr>
            <a:xfrm>
              <a:off x="4808117" y="7956593"/>
              <a:ext cx="365760" cy="365760"/>
            </a:xfrm>
            <a:prstGeom prst="ellipse">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2</a:t>
              </a:r>
              <a:endParaRPr lang="en-US" sz="2500" dirty="0">
                <a:latin typeface="Helvetica Neue"/>
                <a:cs typeface="Helvetica Neue"/>
              </a:endParaRPr>
            </a:p>
          </p:txBody>
        </p:sp>
      </p:grpSp>
    </p:spTree>
    <p:extLst>
      <p:ext uri="{BB962C8B-B14F-4D97-AF65-F5344CB8AC3E}">
        <p14:creationId xmlns:p14="http://schemas.microsoft.com/office/powerpoint/2010/main" val="262136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26</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9" name="Group 1048">
            <a:extLst>
              <a:ext uri="{FF2B5EF4-FFF2-40B4-BE49-F238E27FC236}">
                <a16:creationId xmlns:a16="http://schemas.microsoft.com/office/drawing/2014/main" id="{8DC8D070-0E6F-24CB-0366-48466E42D10A}"/>
              </a:ext>
            </a:extLst>
          </p:cNvPr>
          <p:cNvGrpSpPr/>
          <p:nvPr/>
        </p:nvGrpSpPr>
        <p:grpSpPr>
          <a:xfrm>
            <a:off x="8714576" y="3162241"/>
            <a:ext cx="6566753" cy="1323439"/>
            <a:chOff x="8714576" y="3162241"/>
            <a:chExt cx="6566753"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14576" y="3291831"/>
              <a:ext cx="1508746" cy="923330"/>
            </a:xfrm>
            <a:prstGeom prst="rect">
              <a:avLst/>
            </a:prstGeom>
            <a:noFill/>
          </p:spPr>
          <p:txBody>
            <a:bodyPr wrap="none" lIns="91440" tIns="45720" rIns="91440" bIns="45720">
              <a:spAutoFit/>
            </a:bodyPr>
            <a:lstStyle/>
            <a:p>
              <a:pPr algn="ctr"/>
              <a:r>
                <a:rPr lang="en-US" altLang="zh-CN" sz="5400" b="1" cap="none" spc="50" dirty="0" err="1">
                  <a:ln w="9525" cmpd="sng">
                    <a:solidFill>
                      <a:schemeClr val="accent1"/>
                    </a:solidFill>
                    <a:prstDash val="solid"/>
                  </a:ln>
                  <a:solidFill>
                    <a:srgbClr val="70AD47">
                      <a:tint val="1000"/>
                    </a:srgbClr>
                  </a:solidFill>
                  <a:effectLst>
                    <a:glow rad="38100">
                      <a:schemeClr val="accent1">
                        <a:alpha val="40000"/>
                      </a:schemeClr>
                    </a:glow>
                  </a:effectLst>
                </a:rPr>
                <a:t>IfQA</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spTree>
    <p:extLst>
      <p:ext uri="{BB962C8B-B14F-4D97-AF65-F5344CB8AC3E}">
        <p14:creationId xmlns:p14="http://schemas.microsoft.com/office/powerpoint/2010/main" val="3275154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27</a:t>
            </a:fld>
            <a:endParaRPr lang="en-US"/>
          </a:p>
        </p:txBody>
      </p:sp>
    </p:spTree>
    <p:extLst>
      <p:ext uri="{BB962C8B-B14F-4D97-AF65-F5344CB8AC3E}">
        <p14:creationId xmlns:p14="http://schemas.microsoft.com/office/powerpoint/2010/main" val="1519082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6EFFFB-37B1-9134-959E-4F778E54F7C2}"/>
              </a:ext>
            </a:extLst>
          </p:cNvPr>
          <p:cNvSpPr>
            <a:spLocks noGrp="1"/>
          </p:cNvSpPr>
          <p:nvPr>
            <p:ph type="title"/>
          </p:nvPr>
        </p:nvSpPr>
        <p:spPr/>
        <p:txBody>
          <a:bodyPr/>
          <a:lstStyle/>
          <a:p>
            <a:pPr algn="l"/>
            <a:r>
              <a:rPr lang="en-US" altLang="zh-CN" dirty="0"/>
              <a:t>Retrieval</a:t>
            </a:r>
            <a:r>
              <a:rPr lang="zh-CN" altLang="en-US" dirty="0"/>
              <a:t> </a:t>
            </a:r>
            <a:r>
              <a:rPr lang="en-US" altLang="zh-CN" dirty="0"/>
              <a:t>Augmentation</a:t>
            </a:r>
            <a:endParaRPr lang="en-US" dirty="0"/>
          </a:p>
        </p:txBody>
      </p:sp>
      <p:sp>
        <p:nvSpPr>
          <p:cNvPr id="7" name="Text Placeholder 6">
            <a:extLst>
              <a:ext uri="{FF2B5EF4-FFF2-40B4-BE49-F238E27FC236}">
                <a16:creationId xmlns:a16="http://schemas.microsoft.com/office/drawing/2014/main" id="{6D927FFF-8B53-57DA-77B5-A234950D8BF0}"/>
              </a:ext>
            </a:extLst>
          </p:cNvPr>
          <p:cNvSpPr>
            <a:spLocks noGrp="1"/>
          </p:cNvSpPr>
          <p:nvPr>
            <p:ph type="body" idx="12"/>
          </p:nvPr>
        </p:nvSpPr>
        <p:spPr/>
        <p:txBody>
          <a:bodyPr/>
          <a:lstStyle/>
          <a:p>
            <a:pPr algn="l"/>
            <a:r>
              <a:rPr lang="en-US" altLang="zh-CN" dirty="0">
                <a:solidFill>
                  <a:schemeClr val="tx1"/>
                </a:solidFill>
              </a:rPr>
              <a:t>Unified</a:t>
            </a:r>
            <a:r>
              <a:rPr lang="zh-CN" altLang="en-US" dirty="0">
                <a:solidFill>
                  <a:schemeClr val="tx1"/>
                </a:solidFill>
              </a:rPr>
              <a:t> </a:t>
            </a:r>
            <a:r>
              <a:rPr lang="en-US" altLang="zh-CN" dirty="0">
                <a:solidFill>
                  <a:schemeClr val="tx1"/>
                </a:solidFill>
              </a:rPr>
              <a:t>Approach</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Commonsense</a:t>
            </a:r>
            <a:r>
              <a:rPr lang="zh-CN" altLang="en-US" dirty="0">
                <a:solidFill>
                  <a:schemeClr val="tx1"/>
                </a:solidFill>
              </a:rPr>
              <a:t> </a:t>
            </a:r>
            <a:r>
              <a:rPr lang="en-US" altLang="zh-CN" dirty="0">
                <a:solidFill>
                  <a:schemeClr val="tx1"/>
                </a:solidFill>
              </a:rPr>
              <a:t>Reasoning</a:t>
            </a:r>
            <a:r>
              <a:rPr lang="zh-CN" altLang="en-US" dirty="0">
                <a:solidFill>
                  <a:schemeClr val="tx1"/>
                </a:solidFill>
              </a:rPr>
              <a:t> </a:t>
            </a:r>
            <a:r>
              <a:rPr lang="en-US" altLang="zh-CN" dirty="0">
                <a:solidFill>
                  <a:schemeClr val="tx1"/>
                </a:solidFill>
              </a:rPr>
              <a:t>(</a:t>
            </a:r>
            <a:r>
              <a:rPr lang="en-US" altLang="zh-CN" dirty="0" err="1">
                <a:solidFill>
                  <a:schemeClr val="tx1"/>
                </a:solidFill>
              </a:rPr>
              <a:t>RACo</a:t>
            </a:r>
            <a:r>
              <a:rPr lang="en-US" altLang="zh-CN" dirty="0">
                <a:solidFill>
                  <a:schemeClr val="tx1"/>
                </a:solidFill>
              </a:rPr>
              <a:t>)</a:t>
            </a:r>
            <a:r>
              <a:rPr lang="zh-CN" altLang="en-US" dirty="0">
                <a:solidFill>
                  <a:schemeClr val="tx1"/>
                </a:solidFill>
              </a:rPr>
              <a:t> </a:t>
            </a:r>
            <a:r>
              <a:rPr lang="en-US" altLang="zh-CN" i="0" dirty="0">
                <a:solidFill>
                  <a:schemeClr val="tx1"/>
                </a:solidFill>
              </a:rPr>
              <a:t>[1]</a:t>
            </a:r>
            <a:endParaRPr lang="en-US" i="0" dirty="0">
              <a:solidFill>
                <a:schemeClr val="tx1"/>
              </a:solidFill>
            </a:endParaRPr>
          </a:p>
        </p:txBody>
      </p:sp>
      <p:sp>
        <p:nvSpPr>
          <p:cNvPr id="8" name="Rectangle 7">
            <a:extLst>
              <a:ext uri="{FF2B5EF4-FFF2-40B4-BE49-F238E27FC236}">
                <a16:creationId xmlns:a16="http://schemas.microsoft.com/office/drawing/2014/main" id="{1ECF3C5E-1D0D-C40E-C046-9E3D3E0D0615}"/>
              </a:ext>
            </a:extLst>
          </p:cNvPr>
          <p:cNvSpPr/>
          <p:nvPr/>
        </p:nvSpPr>
        <p:spPr>
          <a:xfrm>
            <a:off x="295920" y="525507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228641" y="517799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155564" y="5101794"/>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222283" y="2257840"/>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Text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528810" y="6487604"/>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245747" y="2422118"/>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Corpora</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Graphs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human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annotated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Knowledge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Bases</a:t>
              </a:r>
            </a:p>
            <a:p>
              <a:r>
                <a:rPr lang="en-US" altLang="zh-CN" sz="2400" dirty="0">
                  <a:solidFill>
                    <a:schemeClr val="bg1"/>
                  </a:solidFill>
                  <a:latin typeface="Helvetica Neue"/>
                  <a:cs typeface="Helvetica Neue"/>
                </a:rPr>
                <a:t>(from</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large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collection</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of</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facts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and</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events)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6966651" y="5892156"/>
            <a:ext cx="1562159" cy="1365047"/>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28</a:t>
            </a:fld>
            <a:endParaRPr lang="en-US"/>
          </a:p>
        </p:txBody>
      </p:sp>
      <p:pic>
        <p:nvPicPr>
          <p:cNvPr id="2" name="Picture 10" descr="Wenhao Yu">
            <a:extLst>
              <a:ext uri="{FF2B5EF4-FFF2-40B4-BE49-F238E27FC236}">
                <a16:creationId xmlns:a16="http://schemas.microsoft.com/office/drawing/2014/main" id="{BF7E6E56-4FB6-31DE-B683-82A3D297A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2E026F7-54B0-9DC6-0063-37EE323E918F}"/>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16" name="TextBox 15">
            <a:extLst>
              <a:ext uri="{FF2B5EF4-FFF2-40B4-BE49-F238E27FC236}">
                <a16:creationId xmlns:a16="http://schemas.microsoft.com/office/drawing/2014/main" id="{A4B109D2-84C2-07A1-1529-E2620D22F647}"/>
              </a:ext>
            </a:extLst>
          </p:cNvPr>
          <p:cNvSpPr txBox="1"/>
          <p:nvPr/>
        </p:nvSpPr>
        <p:spPr>
          <a:xfrm>
            <a:off x="818201" y="8739823"/>
            <a:ext cx="9903124" cy="369332"/>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1121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876162-B428-CC5F-5FEF-E07F1ECFA231}"/>
              </a:ext>
            </a:extLst>
          </p:cNvPr>
          <p:cNvSpPr>
            <a:spLocks noGrp="1"/>
          </p:cNvSpPr>
          <p:nvPr>
            <p:ph type="body" idx="12"/>
          </p:nvPr>
        </p:nvSpPr>
        <p:spPr/>
        <p:txBody>
          <a:bodyPr/>
          <a:lstStyle/>
          <a:p>
            <a:pPr algn="l"/>
            <a:r>
              <a:rPr lang="en-US" altLang="zh-CN" dirty="0">
                <a:solidFill>
                  <a:schemeClr val="tx1"/>
                </a:solidFill>
              </a:rPr>
              <a:t>Besides</a:t>
            </a:r>
            <a:r>
              <a:rPr lang="zh-CN" altLang="en-US" dirty="0">
                <a:solidFill>
                  <a:schemeClr val="tx1"/>
                </a:solidFill>
              </a:rPr>
              <a:t> </a:t>
            </a:r>
            <a:r>
              <a:rPr lang="en-US" altLang="zh-CN" dirty="0">
                <a:solidFill>
                  <a:schemeClr val="accent6"/>
                </a:solidFill>
              </a:rPr>
              <a:t>social</a:t>
            </a:r>
            <a:r>
              <a:rPr lang="zh-CN" altLang="en-US" dirty="0">
                <a:solidFill>
                  <a:schemeClr val="accent6"/>
                </a:solidFill>
              </a:rPr>
              <a:t> </a:t>
            </a:r>
            <a:r>
              <a:rPr lang="en-US" altLang="zh-CN" dirty="0">
                <a:solidFill>
                  <a:schemeClr val="accent6"/>
                </a:solidFill>
              </a:rPr>
              <a:t>network</a:t>
            </a:r>
            <a:r>
              <a:rPr lang="zh-CN" altLang="en-US" dirty="0">
                <a:solidFill>
                  <a:schemeClr val="accent6"/>
                </a:solidFill>
              </a:rPr>
              <a:t> </a:t>
            </a:r>
            <a:r>
              <a:rPr lang="en-US" altLang="zh-CN" dirty="0">
                <a:solidFill>
                  <a:schemeClr val="accent6"/>
                </a:solidFill>
              </a:rPr>
              <a:t>analysis</a:t>
            </a:r>
            <a:r>
              <a:rPr lang="zh-CN" altLang="en-US" dirty="0">
                <a:solidFill>
                  <a:schemeClr val="accent6"/>
                </a:solidFill>
              </a:rPr>
              <a:t> </a:t>
            </a:r>
            <a:r>
              <a:rPr lang="en-US" altLang="zh-CN" dirty="0">
                <a:solidFill>
                  <a:schemeClr val="tx1"/>
                </a:solidFill>
              </a:rPr>
              <a:t>and</a:t>
            </a:r>
            <a:r>
              <a:rPr lang="zh-CN" altLang="en-US" dirty="0">
                <a:solidFill>
                  <a:schemeClr val="tx1"/>
                </a:solidFill>
              </a:rPr>
              <a:t> </a:t>
            </a:r>
            <a:r>
              <a:rPr lang="en-US" altLang="zh-CN" dirty="0">
                <a:solidFill>
                  <a:schemeClr val="accent6"/>
                </a:solidFill>
              </a:rPr>
              <a:t>information</a:t>
            </a:r>
            <a:r>
              <a:rPr lang="zh-CN" altLang="en-US" dirty="0">
                <a:solidFill>
                  <a:schemeClr val="accent6"/>
                </a:solidFill>
              </a:rPr>
              <a:t> </a:t>
            </a:r>
            <a:r>
              <a:rPr lang="en-US" altLang="zh-CN" dirty="0">
                <a:solidFill>
                  <a:schemeClr val="accent6"/>
                </a:solidFill>
              </a:rPr>
              <a:t>systems</a:t>
            </a:r>
            <a:endParaRPr lang="en-US" dirty="0">
              <a:solidFill>
                <a:schemeClr val="accent6"/>
              </a:solidFill>
            </a:endParaRPr>
          </a:p>
        </p:txBody>
      </p:sp>
      <p:sp>
        <p:nvSpPr>
          <p:cNvPr id="3" name="Content Placeholder 2">
            <a:extLst>
              <a:ext uri="{FF2B5EF4-FFF2-40B4-BE49-F238E27FC236}">
                <a16:creationId xmlns:a16="http://schemas.microsoft.com/office/drawing/2014/main" id="{BB23DA5E-BB78-044B-403A-5D7038ADF7B6}"/>
              </a:ext>
            </a:extLst>
          </p:cNvPr>
          <p:cNvSpPr>
            <a:spLocks noGrp="1"/>
          </p:cNvSpPr>
          <p:nvPr>
            <p:ph idx="1"/>
          </p:nvPr>
        </p:nvSpPr>
        <p:spPr>
          <a:xfrm>
            <a:off x="668958" y="2432842"/>
            <a:ext cx="15150162" cy="5504516"/>
          </a:xfrm>
        </p:spPr>
        <p:txBody>
          <a:bodyPr/>
          <a:lstStyle/>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Knowledge</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discovery</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was/is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patterns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useful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sometimes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surprising</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1201618" lvl="2"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processing,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mining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text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know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era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AI</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because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amazed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answer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piece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of</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story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written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from</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clue,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image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1-min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video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created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arbitrary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caption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(then</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improve</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by</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prompting)</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Thanks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big</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all</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techs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less</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messy</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exhaustive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training.</a:t>
            </a:r>
          </a:p>
          <a:p>
            <a:pPr marL="757189" lvl="1"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Generative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models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are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becoming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ready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make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small</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useful</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What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can</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do</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the</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amazing</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(graph</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text)</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accent6"/>
                </a:solidFill>
                <a:latin typeface="Helvetica Neue" panose="02000503000000020004" pitchFamily="2" charset="0"/>
                <a:ea typeface="Helvetica Neue" panose="02000503000000020004" pitchFamily="2" charset="0"/>
                <a:cs typeface="Helvetica Neue" panose="02000503000000020004" pitchFamily="2" charset="0"/>
              </a:rPr>
              <a:t>generation</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p>
          <a:p>
            <a:pPr marL="457200" indent="-457200">
              <a:buFont typeface="Arial" panose="020B0604020202020204" pitchFamily="34" charset="0"/>
              <a:buChar char="•"/>
            </a:pP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This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talk</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introduces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few</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interdisciplinary</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research</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projects</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DM</a:t>
            </a:r>
            <a:r>
              <a:rPr lang="en-US" altLang="zh-CN" sz="2800" baseline="30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2</a:t>
            </a:r>
            <a:r>
              <a:rPr lang="zh-CN" alt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Lab.</a:t>
            </a:r>
            <a:endParaRPr lang="en-US" sz="28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Title 3">
            <a:extLst>
              <a:ext uri="{FF2B5EF4-FFF2-40B4-BE49-F238E27FC236}">
                <a16:creationId xmlns:a16="http://schemas.microsoft.com/office/drawing/2014/main" id="{BF36B375-2BD5-4427-36E9-854FD323F607}"/>
              </a:ext>
            </a:extLst>
          </p:cNvPr>
          <p:cNvSpPr>
            <a:spLocks noGrp="1"/>
          </p:cNvSpPr>
          <p:nvPr>
            <p:ph type="title"/>
          </p:nvPr>
        </p:nvSpPr>
        <p:spPr/>
        <p:txBody>
          <a:bodyPr/>
          <a:lstStyle/>
          <a:p>
            <a:pPr algn="l"/>
            <a:r>
              <a:rPr lang="en-US" altLang="zh-CN" dirty="0"/>
              <a:t>Discover</a:t>
            </a:r>
            <a:r>
              <a:rPr lang="zh-CN" altLang="en-US" dirty="0"/>
              <a:t> </a:t>
            </a:r>
            <a:r>
              <a:rPr lang="en-US" altLang="zh-CN" dirty="0"/>
              <a:t>Knowledge</a:t>
            </a:r>
            <a:r>
              <a:rPr lang="zh-CN" altLang="en-US" dirty="0"/>
              <a:t> </a:t>
            </a:r>
            <a:r>
              <a:rPr lang="en-US" altLang="zh-CN" dirty="0"/>
              <a:t>for</a:t>
            </a:r>
            <a:r>
              <a:rPr lang="zh-CN" altLang="en-US" dirty="0"/>
              <a:t> </a:t>
            </a:r>
            <a:r>
              <a:rPr lang="en-US" altLang="zh-CN" dirty="0"/>
              <a:t>Broader</a:t>
            </a:r>
            <a:r>
              <a:rPr lang="zh-CN" altLang="en-US" dirty="0"/>
              <a:t> </a:t>
            </a:r>
            <a:r>
              <a:rPr lang="en-US" altLang="zh-CN" dirty="0"/>
              <a:t>Impact</a:t>
            </a:r>
            <a:endParaRPr lang="en-US" dirty="0"/>
          </a:p>
        </p:txBody>
      </p:sp>
      <p:sp>
        <p:nvSpPr>
          <p:cNvPr id="5" name="Slide Number Placeholder 4">
            <a:extLst>
              <a:ext uri="{FF2B5EF4-FFF2-40B4-BE49-F238E27FC236}">
                <a16:creationId xmlns:a16="http://schemas.microsoft.com/office/drawing/2014/main" id="{17055550-CEBB-4481-5254-CB0CD225999E}"/>
              </a:ext>
            </a:extLst>
          </p:cNvPr>
          <p:cNvSpPr>
            <a:spLocks noGrp="1"/>
          </p:cNvSpPr>
          <p:nvPr>
            <p:ph type="sldNum" sz="quarter" idx="11"/>
          </p:nvPr>
        </p:nvSpPr>
        <p:spPr/>
        <p:txBody>
          <a:bodyPr/>
          <a:lstStyle/>
          <a:p>
            <a:pPr>
              <a:defRPr/>
            </a:pPr>
            <a:fld id="{91F31FA6-B0B4-9940-9B47-E6B321700686}" type="slidenum">
              <a:rPr lang="en-US" smtClean="0"/>
              <a:pPr>
                <a:defRPr/>
              </a:pPr>
              <a:t>2</a:t>
            </a:fld>
            <a:endParaRPr lang="en-US"/>
          </a:p>
        </p:txBody>
      </p:sp>
    </p:spTree>
    <p:extLst>
      <p:ext uri="{BB962C8B-B14F-4D97-AF65-F5344CB8AC3E}">
        <p14:creationId xmlns:p14="http://schemas.microsoft.com/office/powerpoint/2010/main" val="2754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spTree>
    <p:extLst>
      <p:ext uri="{BB962C8B-B14F-4D97-AF65-F5344CB8AC3E}">
        <p14:creationId xmlns:p14="http://schemas.microsoft.com/office/powerpoint/2010/main" val="2895402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EMNLP’23</a:t>
            </a:r>
            <a:r>
              <a:rPr lang="zh-CN" altLang="en-US" dirty="0">
                <a:solidFill>
                  <a:schemeClr val="tx1"/>
                </a:solidFill>
              </a:rPr>
              <a:t> </a:t>
            </a:r>
            <a:r>
              <a:rPr lang="en-US" altLang="zh-CN" dirty="0">
                <a:solidFill>
                  <a:schemeClr val="tx1"/>
                </a:solidFill>
              </a:rPr>
              <a:t>(Outstanding</a:t>
            </a:r>
            <a:r>
              <a:rPr lang="zh-CN" altLang="en-US" dirty="0">
                <a:solidFill>
                  <a:schemeClr val="tx1"/>
                </a:solidFill>
              </a:rPr>
              <a:t> </a:t>
            </a:r>
            <a:r>
              <a:rPr lang="en-US" altLang="zh-CN" dirty="0">
                <a:solidFill>
                  <a:schemeClr val="tx1"/>
                </a:solidFill>
              </a:rPr>
              <a:t>Paper</a:t>
            </a:r>
            <a:r>
              <a:rPr lang="zh-CN" altLang="en-US" dirty="0">
                <a:solidFill>
                  <a:schemeClr val="tx1"/>
                </a:solidFill>
              </a:rPr>
              <a:t> </a:t>
            </a:r>
            <a:r>
              <a:rPr lang="en-US" altLang="zh-CN" dirty="0">
                <a:solidFill>
                  <a:schemeClr val="tx1"/>
                </a:solidFill>
              </a:rPr>
              <a:t>Award),</a:t>
            </a:r>
            <a:r>
              <a:rPr lang="zh-CN" altLang="en-US" dirty="0">
                <a:solidFill>
                  <a:schemeClr val="tx1"/>
                </a:solidFill>
              </a:rPr>
              <a:t> </a:t>
            </a:r>
            <a:r>
              <a:rPr lang="en-US" altLang="zh-CN" dirty="0">
                <a:solidFill>
                  <a:schemeClr val="tx1"/>
                </a:solidFill>
              </a:rPr>
              <a:t>EMNLP’22,</a:t>
            </a:r>
            <a:r>
              <a:rPr lang="zh-CN" altLang="en-US" dirty="0">
                <a:solidFill>
                  <a:schemeClr val="tx1"/>
                </a:solidFill>
              </a:rPr>
              <a:t> </a:t>
            </a:r>
            <a:r>
              <a:rPr lang="en-US" altLang="zh-CN" dirty="0">
                <a:solidFill>
                  <a:schemeClr val="tx1"/>
                </a:solidFill>
              </a:rPr>
              <a:t>ACL’22</a:t>
            </a:r>
            <a:r>
              <a:rPr lang="zh-CN" altLang="en-US" dirty="0">
                <a:solidFill>
                  <a:schemeClr val="tx1"/>
                </a:solidFill>
              </a:rPr>
              <a:t> </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Reasoning</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31</a:t>
            </a:fld>
            <a:endParaRPr lang="en-US"/>
          </a:p>
        </p:txBody>
      </p:sp>
      <p:sp>
        <p:nvSpPr>
          <p:cNvPr id="21" name="TextBox 20">
            <a:extLst>
              <a:ext uri="{FF2B5EF4-FFF2-40B4-BE49-F238E27FC236}">
                <a16:creationId xmlns:a16="http://schemas.microsoft.com/office/drawing/2014/main" id="{16D0C406-324D-D66B-2D9B-A28F311C12F8}"/>
              </a:ext>
            </a:extLst>
          </p:cNvPr>
          <p:cNvSpPr txBox="1"/>
          <p:nvPr/>
        </p:nvSpPr>
        <p:spPr>
          <a:xfrm>
            <a:off x="812800" y="7783256"/>
            <a:ext cx="13047044"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Pre-training language models for comparative reasoning</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IfQA</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 Open-domain</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question answering under counterfactual presuppositions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r>
              <a:rPr lang="en-US" altLang="zh-CN" sz="1800" dirty="0">
                <a:solidFill>
                  <a:srgbClr val="FF0000"/>
                </a:solidFill>
                <a:latin typeface="Times New Roman" panose="02020603050405020304" pitchFamily="18" charset="0"/>
                <a:cs typeface="Times New Roman" panose="02020603050405020304" pitchFamily="18" charset="0"/>
              </a:rPr>
              <a:t>Outstanding</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paper</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award</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Retrieval augmentation for commonsense reasoning: a unified approach</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EMNLP</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Yu</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Diversifying content generation with mixture of knowledge graph experts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2.</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p:txBody>
      </p:sp>
      <p:pic>
        <p:nvPicPr>
          <p:cNvPr id="22" name="Picture 10" descr="Wenhao Yu">
            <a:extLst>
              <a:ext uri="{FF2B5EF4-FFF2-40B4-BE49-F238E27FC236}">
                <a16:creationId xmlns:a16="http://schemas.microsoft.com/office/drawing/2014/main" id="{DC45025B-A4DD-9D1E-C57D-6819EA412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5150"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3" name="Picture 2" descr="Mengxia Yu - University of Notre Dame - United States | LinkedIn">
            <a:extLst>
              <a:ext uri="{FF2B5EF4-FFF2-40B4-BE49-F238E27FC236}">
                <a16:creationId xmlns:a16="http://schemas.microsoft.com/office/drawing/2014/main" id="{18829026-3FF7-D98E-FC87-C199D99F8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44235" y="291979"/>
            <a:ext cx="1371600" cy="137160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3259C911-18FC-D188-C7D5-DCC3ECBF4AD4}"/>
              </a:ext>
            </a:extLst>
          </p:cNvPr>
          <p:cNvSpPr txBox="1"/>
          <p:nvPr/>
        </p:nvSpPr>
        <p:spPr>
          <a:xfrm>
            <a:off x="13692552" y="1719556"/>
            <a:ext cx="2576796" cy="400110"/>
          </a:xfrm>
          <a:prstGeom prst="rect">
            <a:avLst/>
          </a:prstGeom>
          <a:noFill/>
        </p:spPr>
        <p:txBody>
          <a:bodyPr wrap="none" rtlCol="0">
            <a:spAutoFit/>
          </a:bodyPr>
          <a:lstStyle/>
          <a:p>
            <a:r>
              <a:rPr lang="en-US" altLang="zh-CN" sz="2000" dirty="0" err="1">
                <a:latin typeface="Helvetica Neue"/>
                <a:cs typeface="Helvetica Neue"/>
              </a:rPr>
              <a:t>Wenhao</a:t>
            </a:r>
            <a:r>
              <a:rPr lang="zh-CN" altLang="en-US" sz="2000" dirty="0">
                <a:latin typeface="Helvetica Neue"/>
                <a:cs typeface="Helvetica Neue"/>
              </a:rPr>
              <a:t> </a:t>
            </a:r>
            <a:r>
              <a:rPr lang="en-US" altLang="zh-CN" sz="2000" dirty="0">
                <a:latin typeface="Helvetica Neue"/>
                <a:cs typeface="Helvetica Neue"/>
              </a:rPr>
              <a:t>Yu</a:t>
            </a:r>
            <a:r>
              <a:rPr lang="zh-CN" altLang="en-US" sz="2000" dirty="0">
                <a:latin typeface="Helvetica Neue"/>
                <a:cs typeface="Helvetica Neue"/>
              </a:rPr>
              <a:t> </a:t>
            </a:r>
            <a:r>
              <a:rPr lang="en-US" altLang="zh-CN" sz="2000" dirty="0">
                <a:latin typeface="Helvetica Neue"/>
                <a:cs typeface="Helvetica Neue"/>
              </a:rPr>
              <a:t>(Tencent)</a:t>
            </a:r>
            <a:endParaRPr lang="en-US" sz="2000" dirty="0">
              <a:latin typeface="Helvetica Neue"/>
              <a:cs typeface="Helvetica Neue"/>
            </a:endParaRPr>
          </a:p>
        </p:txBody>
      </p:sp>
      <p:sp>
        <p:nvSpPr>
          <p:cNvPr id="26" name="TextBox 25">
            <a:extLst>
              <a:ext uri="{FF2B5EF4-FFF2-40B4-BE49-F238E27FC236}">
                <a16:creationId xmlns:a16="http://schemas.microsoft.com/office/drawing/2014/main" id="{5A9459F5-E223-D112-1F7A-97EA3BB424C4}"/>
              </a:ext>
            </a:extLst>
          </p:cNvPr>
          <p:cNvSpPr txBox="1"/>
          <p:nvPr/>
        </p:nvSpPr>
        <p:spPr>
          <a:xfrm>
            <a:off x="12167519" y="1719556"/>
            <a:ext cx="1525033" cy="400110"/>
          </a:xfrm>
          <a:prstGeom prst="rect">
            <a:avLst/>
          </a:prstGeom>
          <a:noFill/>
        </p:spPr>
        <p:txBody>
          <a:bodyPr wrap="none" rtlCol="0">
            <a:spAutoFit/>
          </a:bodyPr>
          <a:lstStyle/>
          <a:p>
            <a:r>
              <a:rPr lang="en-US" altLang="zh-CN" sz="2000" dirty="0" err="1">
                <a:latin typeface="Helvetica Neue"/>
                <a:cs typeface="Helvetica Neue"/>
              </a:rPr>
              <a:t>Mengxia</a:t>
            </a:r>
            <a:r>
              <a:rPr lang="zh-CN" altLang="en-US" sz="2000" dirty="0">
                <a:latin typeface="Helvetica Neue"/>
                <a:cs typeface="Helvetica Neue"/>
              </a:rPr>
              <a:t> </a:t>
            </a:r>
            <a:r>
              <a:rPr lang="en-US" altLang="zh-CN" sz="2000" dirty="0">
                <a:latin typeface="Helvetica Neue"/>
                <a:cs typeface="Helvetica Neue"/>
              </a:rPr>
              <a:t>Yu</a:t>
            </a:r>
            <a:endParaRPr lang="en-US" sz="2000" dirty="0">
              <a:latin typeface="Helvetica Neue"/>
              <a:cs typeface="Helvetica Neue"/>
            </a:endParaRPr>
          </a:p>
        </p:txBody>
      </p:sp>
      <p:sp>
        <p:nvSpPr>
          <p:cNvPr id="27" name="Rounded Rectangle 26">
            <a:extLst>
              <a:ext uri="{FF2B5EF4-FFF2-40B4-BE49-F238E27FC236}">
                <a16:creationId xmlns:a16="http://schemas.microsoft.com/office/drawing/2014/main" id="{E28620F0-A8BD-E74F-A20E-4AB46B59A5AD}"/>
              </a:ext>
            </a:extLst>
          </p:cNvPr>
          <p:cNvSpPr/>
          <p:nvPr/>
        </p:nvSpPr>
        <p:spPr>
          <a:xfrm>
            <a:off x="818200" y="2434459"/>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Comparative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8" name="Rounded Rectangle 27">
            <a:extLst>
              <a:ext uri="{FF2B5EF4-FFF2-40B4-BE49-F238E27FC236}">
                <a16:creationId xmlns:a16="http://schemas.microsoft.com/office/drawing/2014/main" id="{F8C2679A-DA28-9E1F-F418-C3244245E555}"/>
              </a:ext>
            </a:extLst>
          </p:cNvPr>
          <p:cNvSpPr/>
          <p:nvPr/>
        </p:nvSpPr>
        <p:spPr>
          <a:xfrm>
            <a:off x="812800" y="4916906"/>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Commonsense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[3]</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9" name="Rounded Rectangle 28">
            <a:extLst>
              <a:ext uri="{FF2B5EF4-FFF2-40B4-BE49-F238E27FC236}">
                <a16:creationId xmlns:a16="http://schemas.microsoft.com/office/drawing/2014/main" id="{681F2B0B-BEEB-FBE6-7DAE-2614B3F8FB87}"/>
              </a:ext>
            </a:extLst>
          </p:cNvPr>
          <p:cNvSpPr/>
          <p:nvPr/>
        </p:nvSpPr>
        <p:spPr>
          <a:xfrm>
            <a:off x="8351550" y="2431675"/>
            <a:ext cx="7315200" cy="2286000"/>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Counterfactual</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Rounded Rectangle 29">
            <a:extLst>
              <a:ext uri="{FF2B5EF4-FFF2-40B4-BE49-F238E27FC236}">
                <a16:creationId xmlns:a16="http://schemas.microsoft.com/office/drawing/2014/main" id="{864C9155-8D4B-5FFF-73B1-7AA14D1C1EBC}"/>
              </a:ext>
            </a:extLst>
          </p:cNvPr>
          <p:cNvSpPr/>
          <p:nvPr/>
        </p:nvSpPr>
        <p:spPr>
          <a:xfrm>
            <a:off x="8351550" y="4923191"/>
            <a:ext cx="7315200" cy="2625286"/>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Abductive</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Reasoning</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a:t>
            </a: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49" name="Group 48">
            <a:extLst>
              <a:ext uri="{FF2B5EF4-FFF2-40B4-BE49-F238E27FC236}">
                <a16:creationId xmlns:a16="http://schemas.microsoft.com/office/drawing/2014/main" id="{9B05036F-1E07-802B-295E-8315E2CF2F26}"/>
              </a:ext>
            </a:extLst>
          </p:cNvPr>
          <p:cNvGrpSpPr/>
          <p:nvPr/>
        </p:nvGrpSpPr>
        <p:grpSpPr>
          <a:xfrm>
            <a:off x="1215013" y="3088648"/>
            <a:ext cx="6820000" cy="1397033"/>
            <a:chOff x="1215013" y="3088648"/>
            <a:chExt cx="6820000" cy="1397033"/>
          </a:xfrm>
        </p:grpSpPr>
        <p:sp>
          <p:nvSpPr>
            <p:cNvPr id="32" name="TextBox 31">
              <a:extLst>
                <a:ext uri="{FF2B5EF4-FFF2-40B4-BE49-F238E27FC236}">
                  <a16:creationId xmlns:a16="http://schemas.microsoft.com/office/drawing/2014/main" id="{4EB420F9-4775-CC91-A862-C59453CB4DAF}"/>
                </a:ext>
              </a:extLst>
            </p:cNvPr>
            <p:cNvSpPr txBox="1"/>
            <p:nvPr/>
          </p:nvSpPr>
          <p:spPr>
            <a:xfrm>
              <a:off x="3347637" y="3162242"/>
              <a:ext cx="4687376"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numerous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training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pairs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open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(un-)structured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Pre-trained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continually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zero/few-shot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comparative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QA/QG</a:t>
              </a:r>
            </a:p>
          </p:txBody>
        </p:sp>
        <p:pic>
          <p:nvPicPr>
            <p:cNvPr id="34" name="Graphic 33" descr="Newspaper outline">
              <a:extLst>
                <a:ext uri="{FF2B5EF4-FFF2-40B4-BE49-F238E27FC236}">
                  <a16:creationId xmlns:a16="http://schemas.microsoft.com/office/drawing/2014/main" id="{3C101131-3B9E-C025-78C3-CF1B1647C0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15013" y="3088648"/>
              <a:ext cx="914400" cy="914400"/>
            </a:xfrm>
            <a:prstGeom prst="rect">
              <a:avLst/>
            </a:prstGeom>
          </p:spPr>
        </p:pic>
        <p:pic>
          <p:nvPicPr>
            <p:cNvPr id="35" name="Graphic 34" descr="Newspaper outline">
              <a:extLst>
                <a:ext uri="{FF2B5EF4-FFF2-40B4-BE49-F238E27FC236}">
                  <a16:creationId xmlns:a16="http://schemas.microsoft.com/office/drawing/2014/main" id="{01651162-15B4-25C3-AFE6-C9B4A3990E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27819" y="3088648"/>
              <a:ext cx="914400" cy="914400"/>
            </a:xfrm>
            <a:prstGeom prst="rect">
              <a:avLst/>
            </a:prstGeom>
          </p:spPr>
        </p:pic>
        <p:cxnSp>
          <p:nvCxnSpPr>
            <p:cNvPr id="37" name="Elbow Connector 36">
              <a:extLst>
                <a:ext uri="{FF2B5EF4-FFF2-40B4-BE49-F238E27FC236}">
                  <a16:creationId xmlns:a16="http://schemas.microsoft.com/office/drawing/2014/main" id="{BA54391C-97CE-83AC-EB71-16566BB3AA0E}"/>
                </a:ext>
              </a:extLst>
            </p:cNvPr>
            <p:cNvCxnSpPr>
              <a:stCxn id="34" idx="2"/>
              <a:endCxn id="35" idx="2"/>
            </p:cNvCxnSpPr>
            <p:nvPr/>
          </p:nvCxnSpPr>
          <p:spPr>
            <a:xfrm rot="16200000" flipH="1">
              <a:off x="2228616" y="3446645"/>
              <a:ext cx="12700" cy="1112806"/>
            </a:xfrm>
            <a:prstGeom prst="bentConnector3">
              <a:avLst>
                <a:gd name="adj1" fmla="val 1800000"/>
              </a:avLst>
            </a:prstGeom>
            <a:ln w="1270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72203420-6059-F9AF-62D8-D2305B654193}"/>
                </a:ext>
              </a:extLst>
            </p:cNvPr>
            <p:cNvCxnSpPr/>
            <p:nvPr/>
          </p:nvCxnSpPr>
          <p:spPr>
            <a:xfrm>
              <a:off x="2234966" y="4215161"/>
              <a:ext cx="0" cy="270520"/>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 name="Group 1">
            <a:extLst>
              <a:ext uri="{FF2B5EF4-FFF2-40B4-BE49-F238E27FC236}">
                <a16:creationId xmlns:a16="http://schemas.microsoft.com/office/drawing/2014/main" id="{F0E3B18B-FFBC-E8DE-C17F-55537FB00052}"/>
              </a:ext>
            </a:extLst>
          </p:cNvPr>
          <p:cNvGrpSpPr/>
          <p:nvPr/>
        </p:nvGrpSpPr>
        <p:grpSpPr>
          <a:xfrm>
            <a:off x="8788314" y="3162241"/>
            <a:ext cx="6493015" cy="1323439"/>
            <a:chOff x="8788314" y="3162241"/>
            <a:chExt cx="6493015" cy="1323439"/>
          </a:xfrm>
        </p:grpSpPr>
        <p:sp>
          <p:nvSpPr>
            <p:cNvPr id="50" name="Rectangle 49">
              <a:extLst>
                <a:ext uri="{FF2B5EF4-FFF2-40B4-BE49-F238E27FC236}">
                  <a16:creationId xmlns:a16="http://schemas.microsoft.com/office/drawing/2014/main" id="{5E2FED70-B00C-DE17-7936-74547C4AF107}"/>
                </a:ext>
              </a:extLst>
            </p:cNvPr>
            <p:cNvSpPr/>
            <p:nvPr/>
          </p:nvSpPr>
          <p:spPr>
            <a:xfrm>
              <a:off x="8788314" y="3291831"/>
              <a:ext cx="1361270"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IF</a:t>
              </a:r>
              <a:r>
                <a:rPr lang="zh-CN" alt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 </a:t>
              </a: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52" name="TextBox 51">
              <a:extLst>
                <a:ext uri="{FF2B5EF4-FFF2-40B4-BE49-F238E27FC236}">
                  <a16:creationId xmlns:a16="http://schemas.microsoft.com/office/drawing/2014/main" id="{31A212F0-7159-D79C-6911-72F4F349486F}"/>
                </a:ext>
              </a:extLst>
            </p:cNvPr>
            <p:cNvSpPr txBox="1"/>
            <p:nvPr/>
          </p:nvSpPr>
          <p:spPr>
            <a:xfrm>
              <a:off x="10586346" y="3162241"/>
              <a:ext cx="4694983"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Collected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3,800+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questions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that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have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counterfactual presuppositions</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Evaluated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supervised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retrieve-then-read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and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GPT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prompting</a:t>
              </a:r>
            </a:p>
          </p:txBody>
        </p:sp>
      </p:grpSp>
      <p:grpSp>
        <p:nvGrpSpPr>
          <p:cNvPr id="1037" name="Group 1036">
            <a:extLst>
              <a:ext uri="{FF2B5EF4-FFF2-40B4-BE49-F238E27FC236}">
                <a16:creationId xmlns:a16="http://schemas.microsoft.com/office/drawing/2014/main" id="{D4E5F4AE-3330-AA3C-7CC6-9B666FA73933}"/>
              </a:ext>
            </a:extLst>
          </p:cNvPr>
          <p:cNvGrpSpPr/>
          <p:nvPr/>
        </p:nvGrpSpPr>
        <p:grpSpPr>
          <a:xfrm>
            <a:off x="954993" y="5751803"/>
            <a:ext cx="7173007" cy="1349480"/>
            <a:chOff x="954993" y="5751803"/>
            <a:chExt cx="7173007" cy="1349480"/>
          </a:xfrm>
        </p:grpSpPr>
        <p:sp>
          <p:nvSpPr>
            <p:cNvPr id="53" name="TextBox 52">
              <a:extLst>
                <a:ext uri="{FF2B5EF4-FFF2-40B4-BE49-F238E27FC236}">
                  <a16:creationId xmlns:a16="http://schemas.microsoft.com/office/drawing/2014/main" id="{173B737D-DEA9-09BC-54A3-FE6044820F92}"/>
                </a:ext>
              </a:extLst>
            </p:cNvPr>
            <p:cNvSpPr txBox="1"/>
            <p:nvPr/>
          </p:nvSpPr>
          <p:spPr>
            <a:xfrm>
              <a:off x="3347636" y="5766379"/>
              <a:ext cx="4780364" cy="132343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Integrated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heterogeneous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corpus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data-to-text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Developed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retrieval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augmentation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unified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(best)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approach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tasks</a:t>
              </a:r>
              <a:r>
                <a:rPr lang="zh-CN" altLang="en-US" sz="2000" dirty="0">
                  <a:solidFill>
                    <a:schemeClr val="bg2">
                      <a:lumMod val="10000"/>
                    </a:schemeClr>
                  </a:solidFill>
                  <a:latin typeface="Helvetica Neue"/>
                  <a:cs typeface="Helvetica Neue"/>
                </a:rPr>
                <a:t> </a:t>
              </a:r>
              <a:endParaRPr lang="en-US" altLang="zh-CN" sz="2000" dirty="0">
                <a:solidFill>
                  <a:schemeClr val="bg2">
                    <a:lumMod val="10000"/>
                  </a:schemeClr>
                </a:solidFill>
                <a:latin typeface="Helvetica Neue"/>
                <a:cs typeface="Helvetica Neue"/>
              </a:endParaRPr>
            </a:p>
          </p:txBody>
        </p:sp>
        <p:pic>
          <p:nvPicPr>
            <p:cNvPr id="56" name="Graphic 55" descr="Table outline">
              <a:extLst>
                <a:ext uri="{FF2B5EF4-FFF2-40B4-BE49-F238E27FC236}">
                  <a16:creationId xmlns:a16="http://schemas.microsoft.com/office/drawing/2014/main" id="{1BAE88AB-08C0-ABBF-6889-7FA481B1E8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84234" y="5751803"/>
              <a:ext cx="731520" cy="731520"/>
            </a:xfrm>
            <a:prstGeom prst="rect">
              <a:avLst/>
            </a:prstGeom>
          </p:spPr>
        </p:pic>
        <p:pic>
          <p:nvPicPr>
            <p:cNvPr id="59" name="Graphic 58" descr="Network outline">
              <a:extLst>
                <a:ext uri="{FF2B5EF4-FFF2-40B4-BE49-F238E27FC236}">
                  <a16:creationId xmlns:a16="http://schemas.microsoft.com/office/drawing/2014/main" id="{AB6ECA1B-4336-1C0C-0F4D-6ABDB3AEF4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4993" y="6117563"/>
              <a:ext cx="731520" cy="731520"/>
            </a:xfrm>
            <a:prstGeom prst="rect">
              <a:avLst/>
            </a:prstGeom>
          </p:spPr>
        </p:pic>
        <p:pic>
          <p:nvPicPr>
            <p:cNvPr id="62" name="Graphic 61" descr="Database outline">
              <a:extLst>
                <a:ext uri="{FF2B5EF4-FFF2-40B4-BE49-F238E27FC236}">
                  <a16:creationId xmlns:a16="http://schemas.microsoft.com/office/drawing/2014/main" id="{8B3767A7-EA07-7387-2009-D24614A16E9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84234" y="6369763"/>
              <a:ext cx="731520" cy="731520"/>
            </a:xfrm>
            <a:prstGeom prst="rect">
              <a:avLst/>
            </a:prstGeom>
          </p:spPr>
        </p:pic>
        <p:pic>
          <p:nvPicPr>
            <p:cNvPr id="1025" name="Graphic 1024" descr="Document outline">
              <a:extLst>
                <a:ext uri="{FF2B5EF4-FFF2-40B4-BE49-F238E27FC236}">
                  <a16:creationId xmlns:a16="http://schemas.microsoft.com/office/drawing/2014/main" id="{BDC7733A-5495-E2FD-F48A-F1417214696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579235" y="6117563"/>
              <a:ext cx="731520" cy="731520"/>
            </a:xfrm>
            <a:prstGeom prst="rect">
              <a:avLst/>
            </a:prstGeom>
          </p:spPr>
        </p:pic>
        <p:cxnSp>
          <p:nvCxnSpPr>
            <p:cNvPr id="1029" name="Straight Arrow Connector 1028">
              <a:extLst>
                <a:ext uri="{FF2B5EF4-FFF2-40B4-BE49-F238E27FC236}">
                  <a16:creationId xmlns:a16="http://schemas.microsoft.com/office/drawing/2014/main" id="{A475CCC7-7F64-2A4F-C16A-F570FDE36C8B}"/>
                </a:ext>
              </a:extLst>
            </p:cNvPr>
            <p:cNvCxnSpPr/>
            <p:nvPr/>
          </p:nvCxnSpPr>
          <p:spPr>
            <a:xfrm>
              <a:off x="2285446" y="645687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48" name="Group 1047">
            <a:extLst>
              <a:ext uri="{FF2B5EF4-FFF2-40B4-BE49-F238E27FC236}">
                <a16:creationId xmlns:a16="http://schemas.microsoft.com/office/drawing/2014/main" id="{97B7A5E4-D916-0711-65D0-A485BA75AF72}"/>
              </a:ext>
            </a:extLst>
          </p:cNvPr>
          <p:cNvGrpSpPr/>
          <p:nvPr/>
        </p:nvGrpSpPr>
        <p:grpSpPr>
          <a:xfrm>
            <a:off x="8552937" y="5647920"/>
            <a:ext cx="7028753" cy="1681689"/>
            <a:chOff x="8552937" y="5647920"/>
            <a:chExt cx="7028753" cy="1681689"/>
          </a:xfrm>
        </p:grpSpPr>
        <p:pic>
          <p:nvPicPr>
            <p:cNvPr id="1030" name="Picture Placeholder 11">
              <a:extLst>
                <a:ext uri="{FF2B5EF4-FFF2-40B4-BE49-F238E27FC236}">
                  <a16:creationId xmlns:a16="http://schemas.microsoft.com/office/drawing/2014/main" id="{F51343AB-52A3-1B46-92A4-A073CDE3605F}"/>
                </a:ext>
              </a:extLst>
            </p:cNvPr>
            <p:cNvPicPr>
              <a:picLocks noChangeAspect="1"/>
            </p:cNvPicPr>
            <p:nvPr/>
          </p:nvPicPr>
          <p:blipFill>
            <a:blip r:embed="rId16"/>
            <a:srcRect l="3489" r="3489"/>
            <a:stretch/>
          </p:blipFill>
          <p:spPr>
            <a:xfrm>
              <a:off x="11157060" y="5656071"/>
              <a:ext cx="2046759" cy="914400"/>
            </a:xfrm>
            <a:prstGeom prst="rect">
              <a:avLst/>
            </a:prstGeom>
          </p:spPr>
        </p:pic>
        <p:pic>
          <p:nvPicPr>
            <p:cNvPr id="1031" name="Picture 1030" descr="A picture containing window, indoor, building, living&#10;&#10;Description automatically generated">
              <a:extLst>
                <a:ext uri="{FF2B5EF4-FFF2-40B4-BE49-F238E27FC236}">
                  <a16:creationId xmlns:a16="http://schemas.microsoft.com/office/drawing/2014/main" id="{FAA4D2E9-19BB-ED79-8C54-7DDF91CE45EA}"/>
                </a:ext>
              </a:extLst>
            </p:cNvPr>
            <p:cNvPicPr>
              <a:picLocks noChangeAspect="1"/>
            </p:cNvPicPr>
            <p:nvPr/>
          </p:nvPicPr>
          <p:blipFill>
            <a:blip r:embed="rId17"/>
            <a:stretch>
              <a:fillRect/>
            </a:stretch>
          </p:blipFill>
          <p:spPr>
            <a:xfrm>
              <a:off x="8552937" y="5656071"/>
              <a:ext cx="1962135" cy="914400"/>
            </a:xfrm>
            <a:prstGeom prst="rect">
              <a:avLst/>
            </a:prstGeom>
          </p:spPr>
        </p:pic>
        <p:pic>
          <p:nvPicPr>
            <p:cNvPr id="1032" name="Picture 1031" descr="A picture containing indoor, floor, furniture, cluttered&#10;&#10;Description automatically generated">
              <a:extLst>
                <a:ext uri="{FF2B5EF4-FFF2-40B4-BE49-F238E27FC236}">
                  <a16:creationId xmlns:a16="http://schemas.microsoft.com/office/drawing/2014/main" id="{32E6FBC9-9FFE-A35C-6168-A81CB93AC043}"/>
                </a:ext>
              </a:extLst>
            </p:cNvPr>
            <p:cNvPicPr>
              <a:picLocks noChangeAspect="1"/>
            </p:cNvPicPr>
            <p:nvPr/>
          </p:nvPicPr>
          <p:blipFill>
            <a:blip r:embed="rId18"/>
            <a:stretch>
              <a:fillRect/>
            </a:stretch>
          </p:blipFill>
          <p:spPr>
            <a:xfrm>
              <a:off x="13825135" y="5656071"/>
              <a:ext cx="1625600" cy="914400"/>
            </a:xfrm>
            <a:prstGeom prst="rect">
              <a:avLst/>
            </a:prstGeom>
          </p:spPr>
        </p:pic>
        <p:sp>
          <p:nvSpPr>
            <p:cNvPr id="1035" name="TextBox 1034">
              <a:extLst>
                <a:ext uri="{FF2B5EF4-FFF2-40B4-BE49-F238E27FC236}">
                  <a16:creationId xmlns:a16="http://schemas.microsoft.com/office/drawing/2014/main" id="{6846994C-3FC1-30AB-15FD-CBFBB0F6B37C}"/>
                </a:ext>
              </a:extLst>
            </p:cNvPr>
            <p:cNvSpPr txBox="1"/>
            <p:nvPr/>
          </p:nvSpPr>
          <p:spPr>
            <a:xfrm>
              <a:off x="8552937" y="6621723"/>
              <a:ext cx="2802635" cy="707886"/>
            </a:xfrm>
            <a:prstGeom prst="rect">
              <a:avLst/>
            </a:prstGeom>
            <a:noFill/>
          </p:spPr>
          <p:txBody>
            <a:bodyPr wrap="square">
              <a:spAutoFit/>
            </a:bodyPr>
            <a:lstStyle/>
            <a:p>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Went to work</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leaving</a:t>
              </a:r>
              <a:r>
                <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windows open</a:t>
              </a:r>
            </a:p>
          </p:txBody>
        </p:sp>
        <p:sp>
          <p:nvSpPr>
            <p:cNvPr id="1039" name="TextBox 1038">
              <a:extLst>
                <a:ext uri="{FF2B5EF4-FFF2-40B4-BE49-F238E27FC236}">
                  <a16:creationId xmlns:a16="http://schemas.microsoft.com/office/drawing/2014/main" id="{E0BA3C88-EB55-57DA-2C0F-5E6FA39B2A5A}"/>
                </a:ext>
              </a:extLst>
            </p:cNvPr>
            <p:cNvSpPr txBox="1"/>
            <p:nvPr/>
          </p:nvSpPr>
          <p:spPr>
            <a:xfrm>
              <a:off x="13740075" y="6621723"/>
              <a:ext cx="1841615" cy="707886"/>
            </a:xfrm>
            <a:prstGeom prst="rect">
              <a:avLst/>
            </a:prstGeom>
            <a:noFill/>
          </p:spPr>
          <p:txBody>
            <a:bodyPr wrap="square">
              <a:spAutoFit/>
            </a:bodyPr>
            <a:lstStyle/>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Back</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home</a:t>
              </a:r>
            </a:p>
            <a:p>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Found</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a</a:t>
              </a:r>
              <a:r>
                <a:rPr lang="zh-CN" alt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mess</a:t>
              </a:r>
              <a:endParaRPr lang="en-US" sz="2000"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5" name="Rectangle 1044">
              <a:extLst>
                <a:ext uri="{FF2B5EF4-FFF2-40B4-BE49-F238E27FC236}">
                  <a16:creationId xmlns:a16="http://schemas.microsoft.com/office/drawing/2014/main" id="{D2356D9F-266B-A1AE-6803-A46564541B36}"/>
                </a:ext>
              </a:extLst>
            </p:cNvPr>
            <p:cNvSpPr/>
            <p:nvPr/>
          </p:nvSpPr>
          <p:spPr>
            <a:xfrm>
              <a:off x="12692140" y="5647920"/>
              <a:ext cx="511679" cy="923330"/>
            </a:xfrm>
            <a:prstGeom prst="rect">
              <a:avLst/>
            </a:prstGeom>
            <a:noFill/>
          </p:spPr>
          <p:txBody>
            <a:bodyPr wrap="none" lIns="91440" tIns="45720" rIns="91440" bIns="45720">
              <a:spAutoFit/>
            </a:bodyPr>
            <a:lstStyle/>
            <a:p>
              <a:pPr algn="ctr"/>
              <a:r>
                <a:rPr lang="en-US" altLang="zh-CN"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cxnSp>
          <p:nvCxnSpPr>
            <p:cNvPr id="1046" name="Straight Arrow Connector 1045">
              <a:extLst>
                <a:ext uri="{FF2B5EF4-FFF2-40B4-BE49-F238E27FC236}">
                  <a16:creationId xmlns:a16="http://schemas.microsoft.com/office/drawing/2014/main" id="{AA89CB77-4D1E-A3F4-9AB5-3076958570FF}"/>
                </a:ext>
              </a:extLst>
            </p:cNvPr>
            <p:cNvCxnSpPr/>
            <p:nvPr/>
          </p:nvCxnSpPr>
          <p:spPr>
            <a:xfrm>
              <a:off x="10628876" y="6117563"/>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47" name="Straight Arrow Connector 1046">
              <a:extLst>
                <a:ext uri="{FF2B5EF4-FFF2-40B4-BE49-F238E27FC236}">
                  <a16:creationId xmlns:a16="http://schemas.microsoft.com/office/drawing/2014/main" id="{46FBF151-F5BB-53B5-43FC-68FADCC2CF24}"/>
                </a:ext>
              </a:extLst>
            </p:cNvPr>
            <p:cNvCxnSpPr/>
            <p:nvPr/>
          </p:nvCxnSpPr>
          <p:spPr>
            <a:xfrm>
              <a:off x="13377498" y="6109585"/>
              <a:ext cx="336319" cy="0"/>
            </a:xfrm>
            <a:prstGeom prst="straightConnector1">
              <a:avLst/>
            </a:prstGeom>
            <a:ln w="28575"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ounded Rectangle 2">
            <a:extLst>
              <a:ext uri="{FF2B5EF4-FFF2-40B4-BE49-F238E27FC236}">
                <a16:creationId xmlns:a16="http://schemas.microsoft.com/office/drawing/2014/main" id="{4B3BB96E-4428-0D83-6EDC-4E574C9056A3}"/>
              </a:ext>
            </a:extLst>
          </p:cNvPr>
          <p:cNvSpPr/>
          <p:nvPr/>
        </p:nvSpPr>
        <p:spPr>
          <a:xfrm>
            <a:off x="812800" y="2439394"/>
            <a:ext cx="7315200" cy="2286000"/>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Rounded Rectangle 5">
            <a:extLst>
              <a:ext uri="{FF2B5EF4-FFF2-40B4-BE49-F238E27FC236}">
                <a16:creationId xmlns:a16="http://schemas.microsoft.com/office/drawing/2014/main" id="{36D59E0C-376E-BE85-BF52-21FA96D37A44}"/>
              </a:ext>
            </a:extLst>
          </p:cNvPr>
          <p:cNvSpPr/>
          <p:nvPr/>
        </p:nvSpPr>
        <p:spPr>
          <a:xfrm>
            <a:off x="8351550" y="4916906"/>
            <a:ext cx="7315200" cy="2610318"/>
          </a:xfrm>
          <a:prstGeom prst="round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 name="Straight Connector 8">
            <a:extLst>
              <a:ext uri="{FF2B5EF4-FFF2-40B4-BE49-F238E27FC236}">
                <a16:creationId xmlns:a16="http://schemas.microsoft.com/office/drawing/2014/main" id="{D0CB82E9-6699-69BB-C8CE-76E8FC341644}"/>
              </a:ext>
            </a:extLst>
          </p:cNvPr>
          <p:cNvCxnSpPr>
            <a:cxnSpLocks/>
          </p:cNvCxnSpPr>
          <p:nvPr/>
        </p:nvCxnSpPr>
        <p:spPr>
          <a:xfrm>
            <a:off x="8035013" y="4572000"/>
            <a:ext cx="457200" cy="457200"/>
          </a:xfrm>
          <a:prstGeom prst="line">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66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altLang="zh-CN" dirty="0">
                <a:solidFill>
                  <a:srgbClr val="FF0000"/>
                </a:solidFill>
              </a:rPr>
              <a:t>Knowledge</a:t>
            </a:r>
            <a:r>
              <a:rPr lang="en-US" altLang="zh-CN" dirty="0">
                <a:solidFill>
                  <a:schemeClr val="tx1"/>
                </a:solidFill>
              </a:rPr>
              <a:t>-augmented</a:t>
            </a:r>
            <a:r>
              <a:rPr lang="zh-CN" altLang="en-US" dirty="0">
                <a:solidFill>
                  <a:schemeClr val="tx1"/>
                </a:solidFill>
              </a:rPr>
              <a:t> </a:t>
            </a:r>
            <a:r>
              <a:rPr lang="en-US" altLang="zh-CN" dirty="0">
                <a:solidFill>
                  <a:srgbClr val="FF0000"/>
                </a:solidFill>
              </a:rPr>
              <a:t>Comparative</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rgbClr val="FF0000"/>
                </a:solidFill>
              </a:rPr>
              <a:t>Abductive</a:t>
            </a:r>
            <a:r>
              <a:rPr lang="zh-CN" altLang="en-US" dirty="0">
                <a:solidFill>
                  <a:schemeClr val="tx1"/>
                </a:solidFill>
              </a:rPr>
              <a:t> </a:t>
            </a:r>
            <a:r>
              <a:rPr lang="en-US" altLang="zh-CN" dirty="0">
                <a:solidFill>
                  <a:schemeClr val="tx1"/>
                </a:solidFill>
              </a:rPr>
              <a:t>Reasoning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Intelligent</a:t>
            </a:r>
            <a:r>
              <a:rPr lang="zh-CN" altLang="en-US" dirty="0"/>
              <a:t> </a:t>
            </a:r>
            <a:r>
              <a:rPr lang="en-US" altLang="zh-CN" dirty="0"/>
              <a:t>Scientific</a:t>
            </a:r>
            <a:r>
              <a:rPr lang="zh-CN" altLang="en-US" dirty="0"/>
              <a:t> </a:t>
            </a:r>
            <a:r>
              <a:rPr lang="en-US" altLang="zh-CN" dirty="0"/>
              <a:t>Text</a:t>
            </a:r>
            <a:r>
              <a:rPr lang="zh-CN" altLang="en-US" dirty="0"/>
              <a:t> </a:t>
            </a:r>
            <a:r>
              <a:rPr lang="en-US" altLang="zh-CN" dirty="0"/>
              <a:t>Analytics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32</a:t>
            </a:fld>
            <a:endParaRPr lang="en-US"/>
          </a:p>
        </p:txBody>
      </p:sp>
      <p:grpSp>
        <p:nvGrpSpPr>
          <p:cNvPr id="9" name="Group 8">
            <a:extLst>
              <a:ext uri="{FF2B5EF4-FFF2-40B4-BE49-F238E27FC236}">
                <a16:creationId xmlns:a16="http://schemas.microsoft.com/office/drawing/2014/main" id="{DF73DEF4-4F29-550D-C8D6-7A18E33F256A}"/>
              </a:ext>
            </a:extLst>
          </p:cNvPr>
          <p:cNvGrpSpPr/>
          <p:nvPr/>
        </p:nvGrpSpPr>
        <p:grpSpPr>
          <a:xfrm>
            <a:off x="1216000" y="2222566"/>
            <a:ext cx="3367316" cy="6400800"/>
            <a:chOff x="1233713" y="2554518"/>
            <a:chExt cx="3367316" cy="6400800"/>
          </a:xfrm>
        </p:grpSpPr>
        <p:sp>
          <p:nvSpPr>
            <p:cNvPr id="6" name="Oval 5">
              <a:extLst>
                <a:ext uri="{FF2B5EF4-FFF2-40B4-BE49-F238E27FC236}">
                  <a16:creationId xmlns:a16="http://schemas.microsoft.com/office/drawing/2014/main" id="{A995103E-C2F2-3E01-6D27-F4B44754A29A}"/>
                </a:ext>
              </a:extLst>
            </p:cNvPr>
            <p:cNvSpPr/>
            <p:nvPr/>
          </p:nvSpPr>
          <p:spPr>
            <a:xfrm>
              <a:off x="1233713" y="2554518"/>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IIS-2119531</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PIs:</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509485" y="3766123"/>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RETTL: Collaborative Research: Advancing STEM Online Learning by Augmenting Accessibility with Explanatory Captions and AI</a:t>
              </a:r>
            </a:p>
            <a:p>
              <a:r>
                <a:rPr lang="en-US" altLang="zh-CN" sz="1800" dirty="0">
                  <a:latin typeface="Times New Roman" panose="02020603050405020304" pitchFamily="18" charset="0"/>
                  <a:cs typeface="Times New Roman" panose="02020603050405020304" pitchFamily="18" charset="0"/>
                </a:rPr>
                <a:t>(2021-2024,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$849,994)</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2878" y="596232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6DD58DC7-0EF9-CE50-E2C4-65764095DA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3515" y="817413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0" descr="Yun Huang">
              <a:extLst>
                <a:ext uri="{FF2B5EF4-FFF2-40B4-BE49-F238E27FC236}">
                  <a16:creationId xmlns:a16="http://schemas.microsoft.com/office/drawing/2014/main" id="{B5F0881F-92E5-5A5B-2B02-033F747F84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0777" y="596232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22" descr="Qi Wang">
              <a:extLst>
                <a:ext uri="{FF2B5EF4-FFF2-40B4-BE49-F238E27FC236}">
                  <a16:creationId xmlns:a16="http://schemas.microsoft.com/office/drawing/2014/main" id="{5D473CF6-BE86-2BAD-AA48-09F7F17EF6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878" y="685570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24" descr="Lawrence Angrave">
              <a:extLst>
                <a:ext uri="{FF2B5EF4-FFF2-40B4-BE49-F238E27FC236}">
                  <a16:creationId xmlns:a16="http://schemas.microsoft.com/office/drawing/2014/main" id="{2D260287-5417-D377-F3ED-9E21E463BA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0777" y="685570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26" name="Graphic 25" descr="Arrow: Straight outline">
            <a:extLst>
              <a:ext uri="{FF2B5EF4-FFF2-40B4-BE49-F238E27FC236}">
                <a16:creationId xmlns:a16="http://schemas.microsoft.com/office/drawing/2014/main" id="{009B23CD-FC6A-D4E9-B295-98408B4BE9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559497" y="4834795"/>
            <a:ext cx="914400" cy="914400"/>
          </a:xfrm>
          <a:prstGeom prst="rect">
            <a:avLst/>
          </a:prstGeom>
        </p:spPr>
      </p:pic>
      <p:grpSp>
        <p:nvGrpSpPr>
          <p:cNvPr id="53" name="Group 52">
            <a:extLst>
              <a:ext uri="{FF2B5EF4-FFF2-40B4-BE49-F238E27FC236}">
                <a16:creationId xmlns:a16="http://schemas.microsoft.com/office/drawing/2014/main" id="{722B0E42-6EF5-7A93-5BBC-83AD00C42A73}"/>
              </a:ext>
            </a:extLst>
          </p:cNvPr>
          <p:cNvGrpSpPr/>
          <p:nvPr/>
        </p:nvGrpSpPr>
        <p:grpSpPr>
          <a:xfrm>
            <a:off x="5462526" y="2203227"/>
            <a:ext cx="3367316" cy="6400800"/>
            <a:chOff x="5802655" y="2222566"/>
            <a:chExt cx="3367316" cy="6400800"/>
          </a:xfrm>
        </p:grpSpPr>
        <p:sp>
          <p:nvSpPr>
            <p:cNvPr id="28" name="Oval 27">
              <a:extLst>
                <a:ext uri="{FF2B5EF4-FFF2-40B4-BE49-F238E27FC236}">
                  <a16:creationId xmlns:a16="http://schemas.microsoft.com/office/drawing/2014/main" id="{ED340904-60BF-7CBC-B60E-D17AA022E16B}"/>
                </a:ext>
              </a:extLst>
            </p:cNvPr>
            <p:cNvSpPr/>
            <p:nvPr/>
          </p:nvSpPr>
          <p:spPr>
            <a:xfrm>
              <a:off x="5802655" y="2222566"/>
              <a:ext cx="3367316" cy="64008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IIS-2234058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p:txBody>
        </p:sp>
        <p:sp>
          <p:nvSpPr>
            <p:cNvPr id="29" name="TextBox 28">
              <a:extLst>
                <a:ext uri="{FF2B5EF4-FFF2-40B4-BE49-F238E27FC236}">
                  <a16:creationId xmlns:a16="http://schemas.microsoft.com/office/drawing/2014/main" id="{C406D172-A350-6B42-6F02-F0AACA625A55}"/>
                </a:ext>
              </a:extLst>
            </p:cNvPr>
            <p:cNvSpPr txBox="1"/>
            <p:nvPr/>
          </p:nvSpPr>
          <p:spPr>
            <a:xfrm>
              <a:off x="6078427" y="3434171"/>
              <a:ext cx="3091544" cy="1754326"/>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III:</a:t>
              </a:r>
              <a:r>
                <a:rPr lang="zh-CN" altLang="en-US" sz="1800" dirty="0">
                  <a:solidFill>
                    <a:schemeClr val="tx1"/>
                  </a:solidFill>
                  <a:latin typeface="Times New Roman" panose="02020603050405020304" pitchFamily="18" charset="0"/>
                  <a:cs typeface="Times New Roman" panose="02020603050405020304" pitchFamily="18" charset="0"/>
                </a:rPr>
                <a:t> </a:t>
              </a:r>
              <a:r>
                <a:rPr lang="en-US" altLang="zh-CN" sz="1800" dirty="0">
                  <a:solidFill>
                    <a:schemeClr val="tx1"/>
                  </a:solidFill>
                  <a:latin typeface="Times New Roman" panose="02020603050405020304" pitchFamily="18" charset="0"/>
                  <a:cs typeface="Times New Roman" panose="02020603050405020304" pitchFamily="18" charset="0"/>
                </a:rPr>
                <a:t>Small:</a:t>
              </a:r>
              <a:endParaRPr lang="en-US" altLang="zh-CN" sz="1800" dirty="0">
                <a:latin typeface="Times New Roman" panose="02020603050405020304" pitchFamily="18" charset="0"/>
                <a:cs typeface="Times New Roman" panose="02020603050405020304" pitchFamily="18" charset="0"/>
              </a:endParaRPr>
            </a:p>
            <a:p>
              <a:r>
                <a:rPr lang="en-US" altLang="zh-CN" sz="1800" dirty="0">
                  <a:solidFill>
                    <a:schemeClr val="tx1"/>
                  </a:solidFill>
                  <a:latin typeface="Times New Roman" panose="02020603050405020304" pitchFamily="18" charset="0"/>
                  <a:cs typeface="Times New Roman" panose="02020603050405020304" pitchFamily="18" charset="0"/>
                </a:rPr>
                <a:t>Intelligent Scientific Text Analytics with</a:t>
              </a:r>
            </a:p>
            <a:p>
              <a:r>
                <a:rPr lang="en-US" altLang="zh-CN" sz="1800" dirty="0">
                  <a:solidFill>
                    <a:schemeClr val="tx1"/>
                  </a:solidFill>
                  <a:latin typeface="Times New Roman" panose="02020603050405020304" pitchFamily="18" charset="0"/>
                  <a:cs typeface="Times New Roman" panose="02020603050405020304" pitchFamily="18" charset="0"/>
                </a:rPr>
                <a:t>Knowledge-Augmented Abductive Reasoning</a:t>
              </a:r>
            </a:p>
            <a:p>
              <a:r>
                <a:rPr lang="en-US" altLang="zh-CN" sz="1800" dirty="0">
                  <a:latin typeface="Times New Roman" panose="02020603050405020304" pitchFamily="18" charset="0"/>
                  <a:cs typeface="Times New Roman" panose="02020603050405020304" pitchFamily="18" charset="0"/>
                </a:rPr>
                <a:t>(2023-2026,</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$599,962)</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30" name="Picture 4" descr="Professor Meng Jiang">
              <a:extLst>
                <a:ext uri="{FF2B5EF4-FFF2-40B4-BE49-F238E27FC236}">
                  <a16:creationId xmlns:a16="http://schemas.microsoft.com/office/drawing/2014/main" id="{033021B0-5F90-0A10-1163-1B407B23B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5694" y="5430401"/>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5" name="Picture 14">
              <a:extLst>
                <a:ext uri="{FF2B5EF4-FFF2-40B4-BE49-F238E27FC236}">
                  <a16:creationId xmlns:a16="http://schemas.microsoft.com/office/drawing/2014/main" id="{42D02D37-6A4F-0737-A375-9395EE039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457" y="7842184"/>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Mengxia Yu - University of Notre Dame - United States | LinkedIn">
              <a:extLst>
                <a:ext uri="{FF2B5EF4-FFF2-40B4-BE49-F238E27FC236}">
                  <a16:creationId xmlns:a16="http://schemas.microsoft.com/office/drawing/2014/main" id="{2F7FC19C-B537-2FCE-83D4-A2EE15CF36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3679" y="6388004"/>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7" name="Picture 12" descr="Zhihan Zhang">
              <a:extLst>
                <a:ext uri="{FF2B5EF4-FFF2-40B4-BE49-F238E27FC236}">
                  <a16:creationId xmlns:a16="http://schemas.microsoft.com/office/drawing/2014/main" id="{97107A82-DD1B-3CE5-470B-BD8651832E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63174" y="636673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pic>
        <p:nvPicPr>
          <p:cNvPr id="5122" name="Picture 2" descr="The scene captures a female scientist at her desk, illuminated by the soft glow of a desk lamp in a dimly lit laboratory. She's focused on a task at hand: identifying the flaws within a collection of scientific articles. On her desk, amidst various research papers, lies a single, prominent piece of paper. On this paper, the word &quot;however&quot; is written in large, bold letters, taking up significant space. This word marks the beginning of her critique, underscoring the critical turning point in her analysis. The environment around her, filled with lab equipment and books, highlights her dedication to scientific inquiry.">
            <a:extLst>
              <a:ext uri="{FF2B5EF4-FFF2-40B4-BE49-F238E27FC236}">
                <a16:creationId xmlns:a16="http://schemas.microsoft.com/office/drawing/2014/main" id="{AB2C157F-7012-B763-ECFC-067198CB32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4584" y="2445297"/>
            <a:ext cx="54864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840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6239971-F32F-B064-8A51-07824FC63F5E}"/>
              </a:ext>
            </a:extLst>
          </p:cNvPr>
          <p:cNvSpPr>
            <a:spLocks noGrp="1"/>
          </p:cNvSpPr>
          <p:nvPr>
            <p:ph type="body" idx="12"/>
          </p:nvPr>
        </p:nvSpPr>
        <p:spPr/>
        <p:txBody>
          <a:bodyPr/>
          <a:lstStyle/>
          <a:p>
            <a:pPr algn="l"/>
            <a:r>
              <a:rPr lang="en-US" dirty="0">
                <a:solidFill>
                  <a:schemeClr val="tx1"/>
                </a:solidFill>
              </a:rPr>
              <a:t>Human-oriented Knowledge Representation</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Text</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Graph</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sz="4000" dirty="0"/>
              <a:t>When Software &amp; Network Security meets Generative AI</a:t>
            </a:r>
            <a:endParaRPr lang="en-US" sz="4000"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33</a:t>
            </a:fld>
            <a:endParaRPr lang="en-US"/>
          </a:p>
        </p:txBody>
      </p:sp>
      <p:grpSp>
        <p:nvGrpSpPr>
          <p:cNvPr id="32" name="Group 31">
            <a:extLst>
              <a:ext uri="{FF2B5EF4-FFF2-40B4-BE49-F238E27FC236}">
                <a16:creationId xmlns:a16="http://schemas.microsoft.com/office/drawing/2014/main" id="{1A191BCC-0A54-8DFC-2D3F-40BF5023ED81}"/>
              </a:ext>
            </a:extLst>
          </p:cNvPr>
          <p:cNvGrpSpPr/>
          <p:nvPr/>
        </p:nvGrpSpPr>
        <p:grpSpPr>
          <a:xfrm>
            <a:off x="818201" y="2738500"/>
            <a:ext cx="3367316" cy="4572000"/>
            <a:chOff x="4798536" y="2222565"/>
            <a:chExt cx="3367316" cy="4572000"/>
          </a:xfrm>
        </p:grpSpPr>
        <p:sp>
          <p:nvSpPr>
            <p:cNvPr id="19" name="Oval 18">
              <a:extLst>
                <a:ext uri="{FF2B5EF4-FFF2-40B4-BE49-F238E27FC236}">
                  <a16:creationId xmlns:a16="http://schemas.microsoft.com/office/drawing/2014/main" id="{59894AD5-E309-B9DA-8F37-2BFD6D2DE48D}"/>
                </a:ext>
              </a:extLst>
            </p:cNvPr>
            <p:cNvSpPr>
              <a:spLocks/>
            </p:cNvSpPr>
            <p:nvPr/>
          </p:nvSpPr>
          <p:spPr>
            <a:xfrm>
              <a:off x="4798536" y="2222565"/>
              <a:ext cx="3367316" cy="45720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IIS-1849816</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20" name="TextBox 19">
              <a:extLst>
                <a:ext uri="{FF2B5EF4-FFF2-40B4-BE49-F238E27FC236}">
                  <a16:creationId xmlns:a16="http://schemas.microsoft.com/office/drawing/2014/main" id="{0F96F770-8605-77C0-C8C9-C717CB8B0488}"/>
                </a:ext>
              </a:extLst>
            </p:cNvPr>
            <p:cNvSpPr txBox="1"/>
            <p:nvPr/>
          </p:nvSpPr>
          <p:spPr>
            <a:xfrm>
              <a:off x="5074308" y="3259610"/>
              <a:ext cx="3091544" cy="1477328"/>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CRII: III: Beyond Similarity Learning: </a:t>
              </a:r>
              <a:r>
                <a:rPr lang="en-US" altLang="zh-CN" sz="1800" dirty="0">
                  <a:solidFill>
                    <a:srgbClr val="FF0000"/>
                  </a:solidFill>
                  <a:latin typeface="Times New Roman" panose="02020603050405020304" pitchFamily="18" charset="0"/>
                  <a:cs typeface="Times New Roman" panose="02020603050405020304" pitchFamily="18" charset="0"/>
                </a:rPr>
                <a:t>Complementarity</a:t>
              </a:r>
              <a:r>
                <a:rPr lang="en-US" altLang="zh-CN" sz="1800" dirty="0">
                  <a:solidFill>
                    <a:schemeClr val="tx1"/>
                  </a:solidFill>
                  <a:latin typeface="Times New Roman" panose="02020603050405020304" pitchFamily="18" charset="0"/>
                  <a:cs typeface="Times New Roman" panose="02020603050405020304" pitchFamily="18" charset="0"/>
                </a:rPr>
                <a:t> Learning for Contextual Behavior Modeling</a:t>
              </a:r>
            </a:p>
            <a:p>
              <a:r>
                <a:rPr lang="en-US" altLang="zh-CN" sz="1800" dirty="0">
                  <a:latin typeface="Times New Roman" panose="02020603050405020304" pitchFamily="18" charset="0"/>
                  <a:cs typeface="Times New Roman" panose="02020603050405020304" pitchFamily="18" charset="0"/>
                </a:rPr>
                <a:t>(2019-2021,</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$174,910)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21" name="Picture 4" descr="Professor Meng Jiang">
              <a:extLst>
                <a:ext uri="{FF2B5EF4-FFF2-40B4-BE49-F238E27FC236}">
                  <a16:creationId xmlns:a16="http://schemas.microsoft.com/office/drawing/2014/main" id="{F5AA46A0-1490-C2A2-B372-B22BE955DB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4529" y="4902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14">
              <a:extLst>
                <a:ext uri="{FF2B5EF4-FFF2-40B4-BE49-F238E27FC236}">
                  <a16:creationId xmlns:a16="http://schemas.microsoft.com/office/drawing/2014/main" id="{6DD843EB-3AC2-17DA-BE13-4F2DDAE28C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8338" y="5985444"/>
              <a:ext cx="727711" cy="7315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B66F5018-36BF-8FFB-018F-640F209B3BE6}"/>
              </a:ext>
            </a:extLst>
          </p:cNvPr>
          <p:cNvGrpSpPr/>
          <p:nvPr/>
        </p:nvGrpSpPr>
        <p:grpSpPr>
          <a:xfrm>
            <a:off x="8579799" y="2057400"/>
            <a:ext cx="6858000" cy="2514600"/>
            <a:chOff x="8579799" y="2417416"/>
            <a:chExt cx="6858000" cy="2514600"/>
          </a:xfrm>
        </p:grpSpPr>
        <p:sp>
          <p:nvSpPr>
            <p:cNvPr id="3" name="Oval 2">
              <a:extLst>
                <a:ext uri="{FF2B5EF4-FFF2-40B4-BE49-F238E27FC236}">
                  <a16:creationId xmlns:a16="http://schemas.microsoft.com/office/drawing/2014/main" id="{929C8C43-7021-7289-CCBC-0129F560A745}"/>
                </a:ext>
              </a:extLst>
            </p:cNvPr>
            <p:cNvSpPr>
              <a:spLocks/>
            </p:cNvSpPr>
            <p:nvPr/>
          </p:nvSpPr>
          <p:spPr>
            <a:xfrm>
              <a:off x="8579799" y="2417416"/>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CCF-1901059</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D297090A-D7A6-DDCF-5BAA-48F7EE0D96A4}"/>
                </a:ext>
              </a:extLst>
            </p:cNvPr>
            <p:cNvSpPr txBox="1"/>
            <p:nvPr/>
          </p:nvSpPr>
          <p:spPr>
            <a:xfrm>
              <a:off x="8876670" y="3030346"/>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SHF: Medium: Collaborative Research: Semantically-Enhanced </a:t>
              </a:r>
              <a:r>
                <a:rPr lang="en-US" altLang="zh-CN" sz="1800" dirty="0">
                  <a:solidFill>
                    <a:srgbClr val="FF0000"/>
                  </a:solidFill>
                  <a:latin typeface="Times New Roman" panose="02020603050405020304" pitchFamily="18" charset="0"/>
                  <a:cs typeface="Times New Roman" panose="02020603050405020304" pitchFamily="18" charset="0"/>
                </a:rPr>
                <a:t>Software Traceability </a:t>
              </a:r>
              <a:r>
                <a:rPr lang="en-US" altLang="zh-CN" sz="1800" dirty="0">
                  <a:solidFill>
                    <a:schemeClr val="tx1"/>
                  </a:solidFill>
                  <a:latin typeface="Times New Roman" panose="02020603050405020304" pitchFamily="18" charset="0"/>
                  <a:cs typeface="Times New Roman" panose="02020603050405020304" pitchFamily="18" charset="0"/>
                </a:rPr>
                <a:t>for Supporting Human-Centric Tasks</a:t>
              </a:r>
            </a:p>
            <a:p>
              <a:r>
                <a:rPr lang="en-US" altLang="zh-CN" sz="1800" dirty="0">
                  <a:latin typeface="Times New Roman" panose="02020603050405020304" pitchFamily="18" charset="0"/>
                  <a:cs typeface="Times New Roman" panose="02020603050405020304" pitchFamily="18" charset="0"/>
                </a:rPr>
                <a:t>(2019-2024,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$1,035,030)</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7" name="Picture 4" descr="Professor Meng Jiang">
              <a:extLst>
                <a:ext uri="{FF2B5EF4-FFF2-40B4-BE49-F238E27FC236}">
                  <a16:creationId xmlns:a16="http://schemas.microsoft.com/office/drawing/2014/main" id="{24F5BC15-9C15-7C17-9F38-C906C22E1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3039" y="3980618"/>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8" name="Picture 14">
              <a:extLst>
                <a:ext uri="{FF2B5EF4-FFF2-40B4-BE49-F238E27FC236}">
                  <a16:creationId xmlns:a16="http://schemas.microsoft.com/office/drawing/2014/main" id="{07106D5A-E123-3151-12CA-DFBD6DE166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49041" y="3345566"/>
              <a:ext cx="727711"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rofessor Jane Cleland-Huang">
              <a:extLst>
                <a:ext uri="{FF2B5EF4-FFF2-40B4-BE49-F238E27FC236}">
                  <a16:creationId xmlns:a16="http://schemas.microsoft.com/office/drawing/2014/main" id="{8A49FF40-2BCA-A2BB-39E4-FF695FBAF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5737" y="3980618"/>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Ronald Metoyer">
              <a:extLst>
                <a:ext uri="{FF2B5EF4-FFF2-40B4-BE49-F238E27FC236}">
                  <a16:creationId xmlns:a16="http://schemas.microsoft.com/office/drawing/2014/main" id="{8C08432F-A525-1896-382D-38D21E6222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60341" y="3953676"/>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0341A597-5323-B47A-1B52-E6B90089AF22}"/>
              </a:ext>
            </a:extLst>
          </p:cNvPr>
          <p:cNvGrpSpPr/>
          <p:nvPr/>
        </p:nvGrpSpPr>
        <p:grpSpPr>
          <a:xfrm>
            <a:off x="8641485" y="5243988"/>
            <a:ext cx="6858000" cy="2514600"/>
            <a:chOff x="8641485" y="5604004"/>
            <a:chExt cx="6858000" cy="2514600"/>
          </a:xfrm>
        </p:grpSpPr>
        <p:sp>
          <p:nvSpPr>
            <p:cNvPr id="9" name="Oval 8">
              <a:extLst>
                <a:ext uri="{FF2B5EF4-FFF2-40B4-BE49-F238E27FC236}">
                  <a16:creationId xmlns:a16="http://schemas.microsoft.com/office/drawing/2014/main" id="{DB645C11-B523-5C2C-556A-6CB0E1096DB6}"/>
                </a:ext>
              </a:extLst>
            </p:cNvPr>
            <p:cNvSpPr>
              <a:spLocks/>
            </p:cNvSpPr>
            <p:nvPr/>
          </p:nvSpPr>
          <p:spPr>
            <a:xfrm>
              <a:off x="8641485" y="5604004"/>
              <a:ext cx="6858000" cy="2514600"/>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N00014-22-1-2507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p:txBody>
        </p:sp>
        <p:sp>
          <p:nvSpPr>
            <p:cNvPr id="10" name="TextBox 9">
              <a:extLst>
                <a:ext uri="{FF2B5EF4-FFF2-40B4-BE49-F238E27FC236}">
                  <a16:creationId xmlns:a16="http://schemas.microsoft.com/office/drawing/2014/main" id="{A6103182-5673-1798-5AC6-13959B8200A6}"/>
                </a:ext>
              </a:extLst>
            </p:cNvPr>
            <p:cNvSpPr txBox="1"/>
            <p:nvPr/>
          </p:nvSpPr>
          <p:spPr>
            <a:xfrm>
              <a:off x="8938356" y="6216934"/>
              <a:ext cx="6239035" cy="923330"/>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“Towards Third Generation </a:t>
              </a:r>
              <a:r>
                <a:rPr lang="en-US" altLang="zh-CN" sz="1800" dirty="0">
                  <a:solidFill>
                    <a:srgbClr val="FF0000"/>
                  </a:solidFill>
                  <a:latin typeface="Times New Roman" panose="02020603050405020304" pitchFamily="18" charset="0"/>
                  <a:cs typeface="Times New Roman" panose="02020603050405020304" pitchFamily="18" charset="0"/>
                </a:rPr>
                <a:t>Network Intrusion Detection </a:t>
              </a:r>
              <a:r>
                <a:rPr lang="en-US" altLang="zh-CN" sz="1800" dirty="0">
                  <a:solidFill>
                    <a:schemeClr val="tx1"/>
                  </a:solidFill>
                  <a:latin typeface="Times New Roman" panose="02020603050405020304" pitchFamily="18" charset="0"/>
                  <a:cs typeface="Times New Roman" panose="02020603050405020304" pitchFamily="18" charset="0"/>
                </a:rPr>
                <a:t>and Prevention Systems</a:t>
              </a:r>
            </a:p>
            <a:p>
              <a:r>
                <a:rPr lang="en-US" altLang="zh-CN" sz="1800" dirty="0">
                  <a:latin typeface="Times New Roman" panose="02020603050405020304" pitchFamily="18" charset="0"/>
                  <a:cs typeface="Times New Roman" panose="02020603050405020304" pitchFamily="18" charset="0"/>
                </a:rPr>
                <a:t>(2022-2025,</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$459,251)</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1" name="Picture 4" descr="Professor Meng Jiang">
              <a:extLst>
                <a:ext uri="{FF2B5EF4-FFF2-40B4-BE49-F238E27FC236}">
                  <a16:creationId xmlns:a16="http://schemas.microsoft.com/office/drawing/2014/main" id="{0A88A2D7-843B-6EE5-006D-3CE7098B62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5737" y="718825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Home | Office of Naval Research">
              <a:extLst>
                <a:ext uri="{FF2B5EF4-FFF2-40B4-BE49-F238E27FC236}">
                  <a16:creationId xmlns:a16="http://schemas.microsoft.com/office/drawing/2014/main" id="{AE433F4F-68AC-DC5B-4F33-7A5EB7ACCA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41509" y="6639610"/>
              <a:ext cx="1576552" cy="914400"/>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FFE90E23-D80C-4F7C-0004-A4A9262BAE0C}"/>
              </a:ext>
            </a:extLst>
          </p:cNvPr>
          <p:cNvSpPr txBox="1"/>
          <p:nvPr/>
        </p:nvSpPr>
        <p:spPr>
          <a:xfrm>
            <a:off x="818201" y="8129390"/>
            <a:ext cx="13047044" cy="923330"/>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Zeng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Enhancing taxonomy completion with concept generation via fusing relational representations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KDD</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1.</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Explaining tree model decisions in natural language for network intrusion detection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rgbClr val="FF0000"/>
                </a:solidFill>
                <a:latin typeface="Times New Roman" panose="02020603050405020304" pitchFamily="18" charset="0"/>
                <a:cs typeface="Times New Roman" panose="02020603050405020304" pitchFamily="18" charset="0"/>
              </a:rPr>
              <a:t>NeurIPS</a:t>
            </a:r>
            <a:r>
              <a:rPr lang="en-US" altLang="zh-CN" sz="1800" dirty="0">
                <a:solidFill>
                  <a:srgbClr val="FF0000"/>
                </a:solidFill>
                <a:latin typeface="Times New Roman" panose="02020603050405020304" pitchFamily="18" charset="0"/>
                <a:cs typeface="Times New Roman" panose="02020603050405020304" pitchFamily="18" charset="0"/>
              </a:rPr>
              <a:t>-XAIA</a:t>
            </a:r>
            <a:r>
              <a:rPr lang="zh-CN" alt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Ziems</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Large language models are built-in autoregressive search engines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ACL</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3.</a:t>
            </a:r>
          </a:p>
        </p:txBody>
      </p:sp>
      <p:pic>
        <p:nvPicPr>
          <p:cNvPr id="22" name="Graphic 21" descr="Arrow: Straight outline">
            <a:extLst>
              <a:ext uri="{FF2B5EF4-FFF2-40B4-BE49-F238E27FC236}">
                <a16:creationId xmlns:a16="http://schemas.microsoft.com/office/drawing/2014/main" id="{8AF9F958-967E-305C-6BBE-78D0113486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345054">
            <a:off x="4100241" y="3395347"/>
            <a:ext cx="672613" cy="914400"/>
          </a:xfrm>
          <a:prstGeom prst="rect">
            <a:avLst/>
          </a:prstGeom>
        </p:spPr>
      </p:pic>
      <p:pic>
        <p:nvPicPr>
          <p:cNvPr id="23" name="Graphic 22" descr="Arrow: Straight outline">
            <a:extLst>
              <a:ext uri="{FF2B5EF4-FFF2-40B4-BE49-F238E27FC236}">
                <a16:creationId xmlns:a16="http://schemas.microsoft.com/office/drawing/2014/main" id="{919954B9-F176-02D7-818D-689C74B9DE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1464598">
            <a:off x="4078446" y="5349887"/>
            <a:ext cx="672613" cy="914400"/>
          </a:xfrm>
          <a:prstGeom prst="rect">
            <a:avLst/>
          </a:prstGeom>
        </p:spPr>
      </p:pic>
      <p:grpSp>
        <p:nvGrpSpPr>
          <p:cNvPr id="30" name="Group 29">
            <a:extLst>
              <a:ext uri="{FF2B5EF4-FFF2-40B4-BE49-F238E27FC236}">
                <a16:creationId xmlns:a16="http://schemas.microsoft.com/office/drawing/2014/main" id="{20D7F5D5-8069-0C5E-2821-43D5C9A3D999}"/>
              </a:ext>
            </a:extLst>
          </p:cNvPr>
          <p:cNvGrpSpPr/>
          <p:nvPr/>
        </p:nvGrpSpPr>
        <p:grpSpPr>
          <a:xfrm>
            <a:off x="4830244" y="2035673"/>
            <a:ext cx="3563774" cy="2727047"/>
            <a:chOff x="4830244" y="2035673"/>
            <a:chExt cx="3563774" cy="2727047"/>
          </a:xfrm>
        </p:grpSpPr>
        <p:sp>
          <p:nvSpPr>
            <p:cNvPr id="24" name="Rounded Rectangle 23">
              <a:extLst>
                <a:ext uri="{FF2B5EF4-FFF2-40B4-BE49-F238E27FC236}">
                  <a16:creationId xmlns:a16="http://schemas.microsoft.com/office/drawing/2014/main" id="{3AD61091-669D-3323-EBC0-3FB4B5424F01}"/>
                </a:ext>
              </a:extLst>
            </p:cNvPr>
            <p:cNvSpPr/>
            <p:nvPr/>
          </p:nvSpPr>
          <p:spPr>
            <a:xfrm>
              <a:off x="4830244" y="2035673"/>
              <a:ext cx="3563774" cy="2727047"/>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5" name="TextBox 24">
              <a:extLst>
                <a:ext uri="{FF2B5EF4-FFF2-40B4-BE49-F238E27FC236}">
                  <a16:creationId xmlns:a16="http://schemas.microsoft.com/office/drawing/2014/main" id="{02CDBAD0-778A-841E-6A4C-20665AD699B2}"/>
                </a:ext>
              </a:extLst>
            </p:cNvPr>
            <p:cNvSpPr txBox="1"/>
            <p:nvPr/>
          </p:nvSpPr>
          <p:spPr>
            <a:xfrm>
              <a:off x="4920099" y="2200716"/>
              <a:ext cx="338406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graph:</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build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taxonomy,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concepts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generated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by</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word</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address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recall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a:t>
              </a:r>
            </a:p>
          </p:txBody>
        </p:sp>
        <p:pic>
          <p:nvPicPr>
            <p:cNvPr id="1034" name="Picture 10" descr="Qingkai Zeng">
              <a:extLst>
                <a:ext uri="{FF2B5EF4-FFF2-40B4-BE49-F238E27FC236}">
                  <a16:creationId xmlns:a16="http://schemas.microsoft.com/office/drawing/2014/main" id="{EA27BBA5-1E6A-7DB1-165F-F8D39AA05EA7}"/>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77765" y="3940089"/>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AA7BA9B-1B4A-DAC0-AC86-C066435BB409}"/>
                </a:ext>
              </a:extLst>
            </p:cNvPr>
            <p:cNvSpPr txBox="1"/>
            <p:nvPr/>
          </p:nvSpPr>
          <p:spPr>
            <a:xfrm>
              <a:off x="6199359" y="4093542"/>
              <a:ext cx="1712328" cy="400110"/>
            </a:xfrm>
            <a:prstGeom prst="rect">
              <a:avLst/>
            </a:prstGeom>
            <a:noFill/>
          </p:spPr>
          <p:txBody>
            <a:bodyPr wrap="none" rtlCol="0">
              <a:spAutoFit/>
            </a:bodyPr>
            <a:lstStyle/>
            <a:p>
              <a:r>
                <a:rPr lang="en-US" altLang="zh-CN" sz="2000" dirty="0" err="1">
                  <a:latin typeface="Helvetica Neue"/>
                  <a:cs typeface="Helvetica Neue"/>
                </a:rPr>
                <a:t>Qingkai</a:t>
              </a:r>
              <a:r>
                <a:rPr lang="zh-CN" altLang="en-US" sz="2000" dirty="0">
                  <a:latin typeface="Helvetica Neue"/>
                  <a:cs typeface="Helvetica Neue"/>
                </a:rPr>
                <a:t> </a:t>
              </a:r>
              <a:r>
                <a:rPr lang="en-US" altLang="zh-CN" sz="2000" dirty="0">
                  <a:latin typeface="Helvetica Neue"/>
                  <a:cs typeface="Helvetica Neue"/>
                </a:rPr>
                <a:t>Zeng</a:t>
              </a:r>
              <a:endParaRPr lang="en-US" sz="2000" dirty="0">
                <a:latin typeface="Helvetica Neue"/>
                <a:cs typeface="Helvetica Neue"/>
              </a:endParaRPr>
            </a:p>
          </p:txBody>
        </p:sp>
      </p:grpSp>
      <p:grpSp>
        <p:nvGrpSpPr>
          <p:cNvPr id="33" name="Group 32">
            <a:extLst>
              <a:ext uri="{FF2B5EF4-FFF2-40B4-BE49-F238E27FC236}">
                <a16:creationId xmlns:a16="http://schemas.microsoft.com/office/drawing/2014/main" id="{F4A7813D-7FF1-AEA0-854A-38B68DA7AAD0}"/>
              </a:ext>
            </a:extLst>
          </p:cNvPr>
          <p:cNvGrpSpPr/>
          <p:nvPr/>
        </p:nvGrpSpPr>
        <p:grpSpPr>
          <a:xfrm>
            <a:off x="4830244" y="4878952"/>
            <a:ext cx="3563774" cy="3250438"/>
            <a:chOff x="4830244" y="4878952"/>
            <a:chExt cx="3563774" cy="3250438"/>
          </a:xfrm>
        </p:grpSpPr>
        <p:sp>
          <p:nvSpPr>
            <p:cNvPr id="26" name="Rounded Rectangle 25">
              <a:extLst>
                <a:ext uri="{FF2B5EF4-FFF2-40B4-BE49-F238E27FC236}">
                  <a16:creationId xmlns:a16="http://schemas.microsoft.com/office/drawing/2014/main" id="{3E87B696-807F-7EDE-0CCA-4190CB43C278}"/>
                </a:ext>
              </a:extLst>
            </p:cNvPr>
            <p:cNvSpPr/>
            <p:nvPr/>
          </p:nvSpPr>
          <p:spPr>
            <a:xfrm>
              <a:off x="4830244" y="4878952"/>
              <a:ext cx="3563774" cy="325043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26">
              <a:extLst>
                <a:ext uri="{FF2B5EF4-FFF2-40B4-BE49-F238E27FC236}">
                  <a16:creationId xmlns:a16="http://schemas.microsoft.com/office/drawing/2014/main" id="{71B5F699-4ADD-FE57-3B73-419B1CFFFCCD}"/>
                </a:ext>
              </a:extLst>
            </p:cNvPr>
            <p:cNvSpPr txBox="1"/>
            <p:nvPr/>
          </p:nvSpPr>
          <p:spPr>
            <a:xfrm>
              <a:off x="4920099" y="5043996"/>
              <a:ext cx="3384064" cy="2246769"/>
            </a:xfrm>
            <a:prstGeom prst="rect">
              <a:avLst/>
            </a:prstGeom>
            <a:noFill/>
          </p:spPr>
          <p:txBody>
            <a:bodyPr wrap="square" rtlCol="0">
              <a:spAutoFit/>
            </a:bodyPr>
            <a:lstStyle/>
            <a:p>
              <a:pPr marL="342900" indent="-342900">
                <a:buFont typeface="Arial" panose="020B0604020202020204" pitchFamily="34" charset="0"/>
                <a:buChar char="•"/>
              </a:pPr>
              <a:r>
                <a:rPr lang="en-US" altLang="zh-CN" sz="2000" i="1" dirty="0">
                  <a:solidFill>
                    <a:schemeClr val="bg2">
                      <a:lumMod val="10000"/>
                    </a:schemeClr>
                  </a:solidFill>
                  <a:latin typeface="Helvetica Neue"/>
                  <a:cs typeface="Helvetica Neue"/>
                </a:rPr>
                <a:t>Text</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generation</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from</a:t>
              </a:r>
              <a:r>
                <a:rPr lang="zh-CN" altLang="en-US" sz="2000" i="1" dirty="0">
                  <a:solidFill>
                    <a:schemeClr val="bg2">
                      <a:lumMod val="10000"/>
                    </a:schemeClr>
                  </a:solidFill>
                  <a:latin typeface="Helvetica Neue"/>
                  <a:cs typeface="Helvetica Neue"/>
                </a:rPr>
                <a:t> </a:t>
              </a:r>
              <a:r>
                <a:rPr lang="en-US" altLang="zh-CN" sz="2000" i="1" dirty="0">
                  <a:solidFill>
                    <a:schemeClr val="bg2">
                      <a:lumMod val="10000"/>
                    </a:schemeClr>
                  </a:solidFill>
                  <a:latin typeface="Helvetica Neue"/>
                  <a:cs typeface="Helvetica Neue"/>
                </a:rPr>
                <a:t>tree:</a:t>
              </a:r>
              <a:r>
                <a:rPr lang="zh-CN" altLang="en-US" sz="2000" i="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LLMs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can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interpret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decision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tree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predictions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with</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domain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knowledge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experts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who</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know</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little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about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machine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learning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3].</a:t>
              </a:r>
            </a:p>
          </p:txBody>
        </p:sp>
        <p:pic>
          <p:nvPicPr>
            <p:cNvPr id="1036" name="Picture 12" descr="Rounded avatar">
              <a:extLst>
                <a:ext uri="{FF2B5EF4-FFF2-40B4-BE49-F238E27FC236}">
                  <a16:creationId xmlns:a16="http://schemas.microsoft.com/office/drawing/2014/main" id="{93CFA1F5-F079-7C85-393A-ED57822DC52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77765" y="7311907"/>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3CCAE64A-EB28-80C1-8AB4-31CCA0A6E0CA}"/>
                </a:ext>
              </a:extLst>
            </p:cNvPr>
            <p:cNvSpPr txBox="1"/>
            <p:nvPr/>
          </p:nvSpPr>
          <p:spPr>
            <a:xfrm>
              <a:off x="6199359" y="7510022"/>
              <a:ext cx="1568058" cy="400110"/>
            </a:xfrm>
            <a:prstGeom prst="rect">
              <a:avLst/>
            </a:prstGeom>
            <a:noFill/>
          </p:spPr>
          <p:txBody>
            <a:bodyPr wrap="none" rtlCol="0">
              <a:spAutoFit/>
            </a:bodyPr>
            <a:lstStyle/>
            <a:p>
              <a:r>
                <a:rPr lang="en-US" altLang="zh-CN" sz="2000" dirty="0">
                  <a:latin typeface="Helvetica Neue"/>
                  <a:cs typeface="Helvetica Neue"/>
                </a:rPr>
                <a:t>Noah</a:t>
              </a:r>
              <a:r>
                <a:rPr lang="zh-CN" altLang="en-US" sz="2000" dirty="0">
                  <a:latin typeface="Helvetica Neue"/>
                  <a:cs typeface="Helvetica Neue"/>
                </a:rPr>
                <a:t> </a:t>
              </a:r>
              <a:r>
                <a:rPr lang="en-US" altLang="zh-CN" sz="2000" dirty="0" err="1">
                  <a:latin typeface="Helvetica Neue"/>
                  <a:cs typeface="Helvetica Neue"/>
                </a:rPr>
                <a:t>Ziems</a:t>
              </a:r>
              <a:endParaRPr lang="en-US" sz="2000" dirty="0">
                <a:latin typeface="Helvetica Neue"/>
                <a:cs typeface="Helvetica Neue"/>
              </a:endParaRPr>
            </a:p>
          </p:txBody>
        </p:sp>
      </p:grpSp>
    </p:spTree>
    <p:extLst>
      <p:ext uri="{BB962C8B-B14F-4D97-AF65-F5344CB8AC3E}">
        <p14:creationId xmlns:p14="http://schemas.microsoft.com/office/powerpoint/2010/main" val="3672376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479216C-247D-8974-EDCA-3D3FC37F1AC3}"/>
              </a:ext>
            </a:extLst>
          </p:cNvPr>
          <p:cNvGrpSpPr/>
          <p:nvPr/>
        </p:nvGrpSpPr>
        <p:grpSpPr>
          <a:xfrm>
            <a:off x="-13025" y="4586208"/>
            <a:ext cx="8128508" cy="4600417"/>
            <a:chOff x="-2032" y="-14209"/>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524" y="14208"/>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2032" y="-14209"/>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pic>
          <p:nvPicPr>
            <p:cNvPr id="1048" name="Picture 24">
              <a:extLst>
                <a:ext uri="{FF2B5EF4-FFF2-40B4-BE49-F238E27FC236}">
                  <a16:creationId xmlns:a16="http://schemas.microsoft.com/office/drawing/2014/main" id="{278ACBA9-CAD3-7D30-8876-7B35ACB37B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2872" y="3327384"/>
              <a:ext cx="2005361"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E4EC4A4E-BF02-E6FE-A784-5059B97AEA31}"/>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5"/>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pic>
          <p:nvPicPr>
            <p:cNvPr id="1036" name="Picture 12" descr="Gallaudet University - Home | Facebook">
              <a:extLst>
                <a:ext uri="{FF2B5EF4-FFF2-40B4-BE49-F238E27FC236}">
                  <a16:creationId xmlns:a16="http://schemas.microsoft.com/office/drawing/2014/main" id="{E42B4842-84BE-BBC3-F3F2-A4A2A8DD16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9309" y="3443649"/>
              <a:ext cx="914400" cy="914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B023F6B-0231-14C9-C670-E5A2AE559FA9}"/>
              </a:ext>
            </a:extLst>
          </p:cNvPr>
          <p:cNvGrpSpPr/>
          <p:nvPr/>
        </p:nvGrpSpPr>
        <p:grpSpPr>
          <a:xfrm>
            <a:off x="0" y="-22859"/>
            <a:ext cx="8147659" cy="4594859"/>
            <a:chOff x="0" y="-22859"/>
            <a:chExt cx="8147659" cy="4594859"/>
          </a:xfrm>
        </p:grpSpPr>
        <p:pic>
          <p:nvPicPr>
            <p:cNvPr id="2" name="Picture 2" descr="Some plastics learn to repair themselves">
              <a:extLst>
                <a:ext uri="{FF2B5EF4-FFF2-40B4-BE49-F238E27FC236}">
                  <a16:creationId xmlns:a16="http://schemas.microsoft.com/office/drawing/2014/main" id="{78A2C891-BFB0-8D57-766E-CCD0569772A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28CECCA0-D1B3-2F68-0401-20B4B1E808A1}"/>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2050" name="Picture 2" descr="Notre Dame Engineering (@NDengineering) / X">
              <a:extLst>
                <a:ext uri="{FF2B5EF4-FFF2-40B4-BE49-F238E27FC236}">
                  <a16:creationId xmlns:a16="http://schemas.microsoft.com/office/drawing/2014/main" id="{3A5D7E33-3998-A6C1-4DC6-82E66B700B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AAC0B00D-205C-0B7B-F1FC-8015ABDD44B7}"/>
              </a:ext>
            </a:extLst>
          </p:cNvPr>
          <p:cNvGrpSpPr/>
          <p:nvPr/>
        </p:nvGrpSpPr>
        <p:grpSpPr>
          <a:xfrm>
            <a:off x="8137576" y="4557791"/>
            <a:ext cx="8128000" cy="4586209"/>
            <a:chOff x="8137576" y="4557791"/>
            <a:chExt cx="8128000" cy="4586209"/>
          </a:xfrm>
        </p:grpSpPr>
        <p:pic>
          <p:nvPicPr>
            <p:cNvPr id="7" name="Picture 8">
              <a:extLst>
                <a:ext uri="{FF2B5EF4-FFF2-40B4-BE49-F238E27FC236}">
                  <a16:creationId xmlns:a16="http://schemas.microsoft.com/office/drawing/2014/main" id="{42FDE8C5-1286-6879-FF5C-E5FCB0A40D13}"/>
                </a:ext>
              </a:extLst>
            </p:cNvPr>
            <p:cNvPicPr>
              <a:picLocks noChangeArrowheads="1"/>
            </p:cNvPicPr>
            <p:nvPr/>
          </p:nvPicPr>
          <p:blipFill>
            <a:blip r:embed="rId9"/>
            <a:srcRect/>
            <a:stretch/>
          </p:blipFill>
          <p:spPr bwMode="auto">
            <a:xfrm>
              <a:off x="8137576" y="4572000"/>
              <a:ext cx="8128000"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3CE26C4-E810-04DA-3AE1-18B9571569F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spTree>
    <p:extLst>
      <p:ext uri="{BB962C8B-B14F-4D97-AF65-F5344CB8AC3E}">
        <p14:creationId xmlns:p14="http://schemas.microsoft.com/office/powerpoint/2010/main" val="60837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Specialized</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for</a:t>
            </a:r>
            <a:r>
              <a:rPr lang="zh-CN" altLang="en-US" dirty="0">
                <a:solidFill>
                  <a:schemeClr val="tx1"/>
                </a:solidFill>
              </a:rPr>
              <a:t> </a:t>
            </a:r>
            <a:r>
              <a:rPr lang="en-US" altLang="zh-CN" dirty="0">
                <a:solidFill>
                  <a:schemeClr val="tx1"/>
                </a:solidFill>
              </a:rPr>
              <a:t>Specialized</a:t>
            </a:r>
            <a:r>
              <a:rPr lang="zh-CN" altLang="en-US" dirty="0">
                <a:solidFill>
                  <a:schemeClr val="tx1"/>
                </a:solidFill>
              </a:rPr>
              <a:t> </a:t>
            </a:r>
            <a:r>
              <a:rPr lang="en-US" altLang="zh-CN" dirty="0">
                <a:solidFill>
                  <a:schemeClr val="tx1"/>
                </a:solidFill>
              </a:rPr>
              <a:t>IA</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When</a:t>
            </a:r>
            <a:r>
              <a:rPr lang="zh-CN" altLang="en-US" dirty="0"/>
              <a:t> </a:t>
            </a:r>
            <a:r>
              <a:rPr lang="en-US" altLang="zh-CN" dirty="0"/>
              <a:t>Suicidal</a:t>
            </a:r>
            <a:r>
              <a:rPr lang="zh-CN" altLang="en-US" dirty="0"/>
              <a:t> </a:t>
            </a:r>
            <a:r>
              <a:rPr lang="en-US" altLang="zh-CN" dirty="0"/>
              <a:t>Ideation</a:t>
            </a:r>
            <a:r>
              <a:rPr lang="zh-CN" altLang="en-US" dirty="0"/>
              <a:t> </a:t>
            </a:r>
            <a:r>
              <a:rPr lang="en-US" altLang="zh-CN" dirty="0"/>
              <a:t>meets</a:t>
            </a:r>
            <a:r>
              <a:rPr lang="zh-CN" altLang="en-US" dirty="0"/>
              <a:t> </a:t>
            </a:r>
            <a:r>
              <a:rPr lang="en-US" altLang="zh-CN" dirty="0"/>
              <a:t>Generative</a:t>
            </a:r>
            <a:r>
              <a:rPr lang="zh-CN" altLang="en-US" dirty="0"/>
              <a:t> </a:t>
            </a:r>
            <a:r>
              <a:rPr lang="en-US" altLang="zh-CN" dirty="0"/>
              <a:t>AI</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35</a:t>
            </a:fld>
            <a:endParaRPr lang="en-US"/>
          </a:p>
        </p:txBody>
      </p:sp>
      <p:sp>
        <p:nvSpPr>
          <p:cNvPr id="3" name="Oval 2">
            <a:extLst>
              <a:ext uri="{FF2B5EF4-FFF2-40B4-BE49-F238E27FC236}">
                <a16:creationId xmlns:a16="http://schemas.microsoft.com/office/drawing/2014/main" id="{12DEDCC6-BDE2-F812-A3A8-8D8F3B3818C5}"/>
              </a:ext>
            </a:extLst>
          </p:cNvPr>
          <p:cNvSpPr/>
          <p:nvPr/>
        </p:nvSpPr>
        <p:spPr>
          <a:xfrm>
            <a:off x="11654970" y="2281116"/>
            <a:ext cx="3729557" cy="4874064"/>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1R21MH129688</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p:txBody>
      </p:sp>
      <p:sp>
        <p:nvSpPr>
          <p:cNvPr id="7" name="TextBox 6">
            <a:extLst>
              <a:ext uri="{FF2B5EF4-FFF2-40B4-BE49-F238E27FC236}">
                <a16:creationId xmlns:a16="http://schemas.microsoft.com/office/drawing/2014/main" id="{3BC2B287-9CCC-A3AE-A347-20E3D59E6565}"/>
              </a:ext>
            </a:extLst>
          </p:cNvPr>
          <p:cNvSpPr txBox="1"/>
          <p:nvPr/>
        </p:nvSpPr>
        <p:spPr>
          <a:xfrm>
            <a:off x="11930743" y="3211619"/>
            <a:ext cx="3453784" cy="1384995"/>
          </a:xfrm>
          <a:prstGeom prst="rect">
            <a:avLst/>
          </a:prstGeom>
          <a:noFill/>
        </p:spPr>
        <p:txBody>
          <a:bodyPr wrap="square">
            <a:spAutoFit/>
          </a:bodyPr>
          <a:lstStyle/>
          <a:p>
            <a:r>
              <a:rPr lang="en-US" altLang="zh-CN" sz="1800" dirty="0">
                <a:solidFill>
                  <a:schemeClr val="tx1"/>
                </a:solidFill>
                <a:latin typeface="Times New Roman" panose="02020603050405020304" pitchFamily="18" charset="0"/>
                <a:cs typeface="Times New Roman" panose="02020603050405020304" pitchFamily="18" charset="0"/>
              </a:rPr>
              <a:t>Advancing </a:t>
            </a:r>
            <a:r>
              <a:rPr lang="en-US" altLang="zh-CN" sz="2400" dirty="0">
                <a:solidFill>
                  <a:srgbClr val="FF0000"/>
                </a:solidFill>
                <a:latin typeface="Times New Roman" panose="02020603050405020304" pitchFamily="18" charset="0"/>
                <a:cs typeface="Times New Roman" panose="02020603050405020304" pitchFamily="18" charset="0"/>
              </a:rPr>
              <a:t>Real-Time Suicide Risk Detection</a:t>
            </a:r>
            <a:r>
              <a:rPr lang="en-US" altLang="zh-CN" sz="2000" dirty="0">
                <a:solidFill>
                  <a:schemeClr val="tx1"/>
                </a:solidFill>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t</a:t>
            </a:r>
            <a:r>
              <a:rPr lang="en-US" altLang="zh-CN" sz="1800" dirty="0">
                <a:solidFill>
                  <a:schemeClr val="tx1"/>
                </a:solidFill>
                <a:latin typeface="Times New Roman" panose="02020603050405020304" pitchFamily="18" charset="0"/>
                <a:cs typeface="Times New Roman" panose="02020603050405020304" pitchFamily="18" charset="0"/>
              </a:rPr>
              <a:t>hrough Digital Phenotyping</a:t>
            </a:r>
          </a:p>
          <a:p>
            <a:r>
              <a:rPr lang="en-US" altLang="zh-CN" sz="1800" dirty="0">
                <a:latin typeface="Times New Roman" panose="02020603050405020304" pitchFamily="18" charset="0"/>
                <a:cs typeface="Times New Roman" panose="02020603050405020304" pitchFamily="18" charset="0"/>
              </a:rPr>
              <a:t>(2022-2024,</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$430,375)</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4" descr="Professor Meng Jiang">
            <a:extLst>
              <a:ext uri="{FF2B5EF4-FFF2-40B4-BE49-F238E27FC236}">
                <a16:creationId xmlns:a16="http://schemas.microsoft.com/office/drawing/2014/main" id="{5EBD97F2-D186-BC5E-14E0-DC52219E04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5047" y="5617510"/>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7" name="Graphic 16" descr="Arrow: Straight outline">
            <a:extLst>
              <a:ext uri="{FF2B5EF4-FFF2-40B4-BE49-F238E27FC236}">
                <a16:creationId xmlns:a16="http://schemas.microsoft.com/office/drawing/2014/main" id="{9D5EFADE-7F94-24A5-1DF4-4B951C74EE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800202" y="4596614"/>
            <a:ext cx="1828800" cy="1828800"/>
          </a:xfrm>
          <a:prstGeom prst="rect">
            <a:avLst/>
          </a:prstGeom>
        </p:spPr>
      </p:pic>
      <p:sp>
        <p:nvSpPr>
          <p:cNvPr id="38" name="Rounded Rectangle 37">
            <a:extLst>
              <a:ext uri="{FF2B5EF4-FFF2-40B4-BE49-F238E27FC236}">
                <a16:creationId xmlns:a16="http://schemas.microsoft.com/office/drawing/2014/main" id="{B4356E6B-34CE-3BEA-0843-74F5ED13F13C}"/>
              </a:ext>
            </a:extLst>
          </p:cNvPr>
          <p:cNvSpPr/>
          <p:nvPr/>
        </p:nvSpPr>
        <p:spPr>
          <a:xfrm>
            <a:off x="4874035" y="4798851"/>
            <a:ext cx="4984331" cy="147644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11" name="Group 10">
            <a:extLst>
              <a:ext uri="{FF2B5EF4-FFF2-40B4-BE49-F238E27FC236}">
                <a16:creationId xmlns:a16="http://schemas.microsoft.com/office/drawing/2014/main" id="{D87F24A8-5046-7CF9-093C-94BB4D388EEC}"/>
              </a:ext>
            </a:extLst>
          </p:cNvPr>
          <p:cNvGrpSpPr/>
          <p:nvPr/>
        </p:nvGrpSpPr>
        <p:grpSpPr>
          <a:xfrm>
            <a:off x="871472" y="2325918"/>
            <a:ext cx="3729557" cy="4829262"/>
            <a:chOff x="871472" y="2325918"/>
            <a:chExt cx="3729557" cy="4829262"/>
          </a:xfrm>
        </p:grpSpPr>
        <p:sp>
          <p:nvSpPr>
            <p:cNvPr id="6" name="Oval 5">
              <a:extLst>
                <a:ext uri="{FF2B5EF4-FFF2-40B4-BE49-F238E27FC236}">
                  <a16:creationId xmlns:a16="http://schemas.microsoft.com/office/drawing/2014/main" id="{A995103E-C2F2-3E01-6D27-F4B44754A29A}"/>
                </a:ext>
              </a:extLst>
            </p:cNvPr>
            <p:cNvSpPr/>
            <p:nvPr/>
          </p:nvSpPr>
          <p:spPr>
            <a:xfrm>
              <a:off x="871472" y="2325918"/>
              <a:ext cx="3729557" cy="4829262"/>
            </a:xfrm>
            <a:prstGeom prst="ellipse">
              <a:avLst/>
            </a:prstGeom>
            <a:solidFill>
              <a:schemeClr val="accent3">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solidFill>
                    <a:schemeClr val="tx1"/>
                  </a:solidFill>
                  <a:latin typeface="Helvetica Neue"/>
                  <a:cs typeface="Helvetica Neue"/>
                </a:rPr>
                <a:t>IIS-2142827</a:t>
              </a: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pPr algn="ctr"/>
              <a:endParaRPr lang="en-US" altLang="zh-CN" sz="2500" dirty="0">
                <a:solidFill>
                  <a:schemeClr val="tx1"/>
                </a:solidFill>
                <a:latin typeface="Helvetica Neue"/>
                <a:cs typeface="Helvetica Neue"/>
              </a:endParaRP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PI:</a:t>
              </a:r>
            </a:p>
            <a:p>
              <a:endParaRPr lang="en-US" altLang="zh-CN" sz="2500" dirty="0">
                <a:solidFill>
                  <a:schemeClr val="tx1"/>
                </a:solidFill>
                <a:latin typeface="Helvetica Neue"/>
                <a:cs typeface="Helvetica Neue"/>
              </a:endParaRPr>
            </a:p>
            <a:p>
              <a:r>
                <a:rPr lang="en-US" altLang="zh-CN" sz="2500" dirty="0">
                  <a:solidFill>
                    <a:schemeClr val="tx1"/>
                  </a:solidFill>
                  <a:latin typeface="Helvetica Neue"/>
                  <a:cs typeface="Helvetica Neue"/>
                </a:rPr>
                <a:t>GRA:</a:t>
              </a:r>
            </a:p>
            <a:p>
              <a:endParaRPr lang="en-US" altLang="zh-CN" sz="2500" dirty="0">
                <a:solidFill>
                  <a:schemeClr val="tx1"/>
                </a:solidFill>
                <a:latin typeface="Helvetica Neue"/>
                <a:cs typeface="Helvetica Neue"/>
              </a:endParaRPr>
            </a:p>
          </p:txBody>
        </p:sp>
        <p:sp>
          <p:nvSpPr>
            <p:cNvPr id="24" name="TextBox 23">
              <a:extLst>
                <a:ext uri="{FF2B5EF4-FFF2-40B4-BE49-F238E27FC236}">
                  <a16:creationId xmlns:a16="http://schemas.microsoft.com/office/drawing/2014/main" id="{B3BD4BAB-2CB4-A49B-C1D5-6BDB469AEE9E}"/>
                </a:ext>
              </a:extLst>
            </p:cNvPr>
            <p:cNvSpPr txBox="1"/>
            <p:nvPr/>
          </p:nvSpPr>
          <p:spPr>
            <a:xfrm>
              <a:off x="1256116" y="3311865"/>
              <a:ext cx="2981732" cy="1661993"/>
            </a:xfrm>
            <a:prstGeom prst="rect">
              <a:avLst/>
            </a:prstGeom>
            <a:noFill/>
          </p:spPr>
          <p:txBody>
            <a:bodyPr wrap="square">
              <a:spAutoFit/>
            </a:bodyPr>
            <a:lstStyle/>
            <a:p>
              <a:r>
                <a:rPr lang="en-US" altLang="zh-CN" sz="1800" b="1" dirty="0">
                  <a:solidFill>
                    <a:schemeClr val="tx1"/>
                  </a:solidFill>
                  <a:latin typeface="Times New Roman" panose="02020603050405020304" pitchFamily="18" charset="0"/>
                  <a:cs typeface="Times New Roman" panose="02020603050405020304" pitchFamily="18" charset="0"/>
                </a:rPr>
                <a:t>CAREER: </a:t>
              </a:r>
              <a:r>
                <a:rPr lang="en-US" altLang="zh-CN" sz="1800" dirty="0">
                  <a:solidFill>
                    <a:schemeClr val="tx1"/>
                  </a:solidFill>
                  <a:latin typeface="Times New Roman" panose="02020603050405020304" pitchFamily="18" charset="0"/>
                  <a:cs typeface="Times New Roman" panose="02020603050405020304" pitchFamily="18" charset="0"/>
                </a:rPr>
                <a:t>Synergistic Approaches for </a:t>
              </a:r>
              <a:r>
                <a:rPr lang="en-US" altLang="zh-CN" sz="2400" dirty="0">
                  <a:solidFill>
                    <a:srgbClr val="FF0000"/>
                  </a:solidFill>
                  <a:latin typeface="Times New Roman" panose="02020603050405020304" pitchFamily="18" charset="0"/>
                  <a:cs typeface="Times New Roman" panose="02020603050405020304" pitchFamily="18" charset="0"/>
                </a:rPr>
                <a:t>Specialized Intelligent Assistance</a:t>
              </a:r>
            </a:p>
            <a:p>
              <a:r>
                <a:rPr lang="en-US" altLang="zh-CN" sz="1800" dirty="0">
                  <a:latin typeface="Times New Roman" panose="02020603050405020304" pitchFamily="18" charset="0"/>
                  <a:cs typeface="Times New Roman" panose="02020603050405020304" pitchFamily="18" charset="0"/>
                </a:rPr>
                <a:t>(2022-2027,</a:t>
              </a:r>
              <a:r>
                <a:rPr lang="zh-CN" altLang="en-US" sz="1800"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rPr>
                <a:t>$549,969)</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1028" name="Picture 4" descr="Professor Meng Jiang">
              <a:extLst>
                <a:ext uri="{FF2B5EF4-FFF2-40B4-BE49-F238E27FC236}">
                  <a16:creationId xmlns:a16="http://schemas.microsoft.com/office/drawing/2014/main" id="{00F38E58-56D1-A6EC-B831-E5E126BD7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0631" y="5074182"/>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EFBF195-77CF-E160-3889-36532E4CF8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40631" y="5959805"/>
              <a:ext cx="731520" cy="731520"/>
            </a:xfrm>
            <a:prstGeom prst="ellipse">
              <a:avLst/>
            </a:prstGeom>
            <a:ln w="63500" cap="rnd">
              <a:solidFill>
                <a:srgbClr val="FF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cxnSp>
        <p:nvCxnSpPr>
          <p:cNvPr id="13" name="Straight Connector 12">
            <a:extLst>
              <a:ext uri="{FF2B5EF4-FFF2-40B4-BE49-F238E27FC236}">
                <a16:creationId xmlns:a16="http://schemas.microsoft.com/office/drawing/2014/main" id="{C72CA4E3-065C-13BA-E037-4F73468D2972}"/>
              </a:ext>
            </a:extLst>
          </p:cNvPr>
          <p:cNvCxnSpPr>
            <a:cxnSpLocks/>
            <a:stCxn id="4100" idx="7"/>
            <a:endCxn id="38" idx="1"/>
          </p:cNvCxnSpPr>
          <p:nvPr/>
        </p:nvCxnSpPr>
        <p:spPr>
          <a:xfrm flipV="1">
            <a:off x="3165022" y="5537073"/>
            <a:ext cx="1709013" cy="529861"/>
          </a:xfrm>
          <a:prstGeom prst="line">
            <a:avLst/>
          </a:prstGeom>
          <a:ln w="28575" cmpd="sng">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16" name="Picture 14" descr="Assistant Professor">
            <a:extLst>
              <a:ext uri="{FF2B5EF4-FFF2-40B4-BE49-F238E27FC236}">
                <a16:creationId xmlns:a16="http://schemas.microsoft.com/office/drawing/2014/main" id="{4D610519-5E1D-F576-4CC7-6B493462AC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25047"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9" name="Picture 16" descr="Assistant Professor">
            <a:extLst>
              <a:ext uri="{FF2B5EF4-FFF2-40B4-BE49-F238E27FC236}">
                <a16:creationId xmlns:a16="http://schemas.microsoft.com/office/drawing/2014/main" id="{75D56A3A-7892-FA7C-AFED-AF577DF9E6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24072" y="4686167"/>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 name="Picture 18" descr="Building a Competitive Research Program: What Early Stage Investigators  Need to Know About the NIMH and NIMH Grants Process">
            <a:extLst>
              <a:ext uri="{FF2B5EF4-FFF2-40B4-BE49-F238E27FC236}">
                <a16:creationId xmlns:a16="http://schemas.microsoft.com/office/drawing/2014/main" id="{BEACAEED-7326-E7EB-CFF6-5F5E85FFDB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906181" y="5552960"/>
            <a:ext cx="1151358" cy="863116"/>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88B85113-DB32-BEB0-ABE1-D7CBD3C8C601}"/>
              </a:ext>
            </a:extLst>
          </p:cNvPr>
          <p:cNvGrpSpPr/>
          <p:nvPr/>
        </p:nvGrpSpPr>
        <p:grpSpPr>
          <a:xfrm>
            <a:off x="4874033" y="2150626"/>
            <a:ext cx="6487387" cy="2445988"/>
            <a:chOff x="4874033" y="2150626"/>
            <a:chExt cx="6487387" cy="2445988"/>
          </a:xfrm>
        </p:grpSpPr>
        <p:sp>
          <p:nvSpPr>
            <p:cNvPr id="35" name="Rounded Rectangle 34">
              <a:extLst>
                <a:ext uri="{FF2B5EF4-FFF2-40B4-BE49-F238E27FC236}">
                  <a16:creationId xmlns:a16="http://schemas.microsoft.com/office/drawing/2014/main" id="{5DBC52E4-BE37-A92F-3C85-502DB338F489}"/>
                </a:ext>
              </a:extLst>
            </p:cNvPr>
            <p:cNvSpPr/>
            <p:nvPr/>
          </p:nvSpPr>
          <p:spPr>
            <a:xfrm>
              <a:off x="4874033" y="2150626"/>
              <a:ext cx="6487387" cy="2445988"/>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36" name="Picture 35">
              <a:extLst>
                <a:ext uri="{FF2B5EF4-FFF2-40B4-BE49-F238E27FC236}">
                  <a16:creationId xmlns:a16="http://schemas.microsoft.com/office/drawing/2014/main" id="{89A65F06-B7CD-9EFB-48CE-570EC688F212}"/>
                </a:ext>
              </a:extLst>
            </p:cNvPr>
            <p:cNvPicPr>
              <a:picLocks noChangeAspect="1"/>
            </p:cNvPicPr>
            <p:nvPr/>
          </p:nvPicPr>
          <p:blipFill>
            <a:blip r:embed="rId10">
              <a:biLevel thresh="75000"/>
            </a:blip>
            <a:stretch>
              <a:fillRect/>
            </a:stretch>
          </p:blipFill>
          <p:spPr>
            <a:xfrm>
              <a:off x="8302332" y="2281116"/>
              <a:ext cx="2884755" cy="2155523"/>
            </a:xfrm>
            <a:prstGeom prst="rect">
              <a:avLst/>
            </a:prstGeom>
          </p:spPr>
        </p:pic>
        <p:sp>
          <p:nvSpPr>
            <p:cNvPr id="41" name="TextBox 40">
              <a:extLst>
                <a:ext uri="{FF2B5EF4-FFF2-40B4-BE49-F238E27FC236}">
                  <a16:creationId xmlns:a16="http://schemas.microsoft.com/office/drawing/2014/main" id="{28ED8545-F2C8-0CE3-F407-26940AC1BC86}"/>
                </a:ext>
              </a:extLst>
            </p:cNvPr>
            <p:cNvSpPr txBox="1"/>
            <p:nvPr/>
          </p:nvSpPr>
          <p:spPr>
            <a:xfrm>
              <a:off x="5070524" y="2219458"/>
              <a:ext cx="3218824" cy="2308324"/>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r/</a:t>
              </a:r>
              <a:r>
                <a:rPr lang="en-US" altLang="zh-CN" sz="2400" b="1"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SuicideWatch</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[1,</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2]</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Peer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support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for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anyone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struggling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with</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suicidal</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thoughts</a:t>
              </a:r>
            </a:p>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467K</a:t>
              </a:r>
              <a:b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b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Members</a:t>
              </a:r>
            </a:p>
          </p:txBody>
        </p:sp>
        <p:pic>
          <p:nvPicPr>
            <p:cNvPr id="42" name="Picture 41">
              <a:extLst>
                <a:ext uri="{FF2B5EF4-FFF2-40B4-BE49-F238E27FC236}">
                  <a16:creationId xmlns:a16="http://schemas.microsoft.com/office/drawing/2014/main" id="{F532CA3B-31B9-A175-E997-5DC7597FF389}"/>
                </a:ext>
              </a:extLst>
            </p:cNvPr>
            <p:cNvPicPr>
              <a:picLocks noChangeAspect="1"/>
            </p:cNvPicPr>
            <p:nvPr/>
          </p:nvPicPr>
          <p:blipFill>
            <a:blip r:embed="rId11">
              <a:biLevel thresh="75000"/>
              <a:extLst>
                <a:ext uri="{BEBA8EAE-BF5A-486C-A8C5-ECC9F3942E4B}">
                  <a14:imgProps xmlns:a14="http://schemas.microsoft.com/office/drawing/2010/main">
                    <a14:imgLayer r:embed="rId12">
                      <a14:imgEffect>
                        <a14:artisticGlass/>
                      </a14:imgEffect>
                    </a14:imgLayer>
                  </a14:imgProps>
                </a:ext>
              </a:extLst>
            </a:blip>
            <a:stretch>
              <a:fillRect/>
            </a:stretch>
          </p:blipFill>
          <p:spPr>
            <a:xfrm>
              <a:off x="8328300" y="2602499"/>
              <a:ext cx="2884755" cy="1463044"/>
            </a:xfrm>
            <a:prstGeom prst="rect">
              <a:avLst/>
            </a:prstGeom>
          </p:spPr>
        </p:pic>
      </p:grpSp>
      <p:grpSp>
        <p:nvGrpSpPr>
          <p:cNvPr id="55" name="Group 54">
            <a:extLst>
              <a:ext uri="{FF2B5EF4-FFF2-40B4-BE49-F238E27FC236}">
                <a16:creationId xmlns:a16="http://schemas.microsoft.com/office/drawing/2014/main" id="{4FA0B356-E98F-D083-2DC2-2CF1672739C2}"/>
              </a:ext>
            </a:extLst>
          </p:cNvPr>
          <p:cNvGrpSpPr/>
          <p:nvPr/>
        </p:nvGrpSpPr>
        <p:grpSpPr>
          <a:xfrm>
            <a:off x="4874034" y="6507075"/>
            <a:ext cx="6487386" cy="2475094"/>
            <a:chOff x="4874034" y="6507075"/>
            <a:chExt cx="6487386" cy="2475094"/>
          </a:xfrm>
        </p:grpSpPr>
        <p:sp>
          <p:nvSpPr>
            <p:cNvPr id="39" name="Rounded Rectangle 38">
              <a:extLst>
                <a:ext uri="{FF2B5EF4-FFF2-40B4-BE49-F238E27FC236}">
                  <a16:creationId xmlns:a16="http://schemas.microsoft.com/office/drawing/2014/main" id="{C5F941FA-D15F-C498-62DC-8B0F9153DC1C}"/>
                </a:ext>
              </a:extLst>
            </p:cNvPr>
            <p:cNvSpPr/>
            <p:nvPr/>
          </p:nvSpPr>
          <p:spPr>
            <a:xfrm>
              <a:off x="4874034" y="6507075"/>
              <a:ext cx="6487386" cy="2475094"/>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47" name="Graphic 46" descr="Smart Phone outline">
              <a:extLst>
                <a:ext uri="{FF2B5EF4-FFF2-40B4-BE49-F238E27FC236}">
                  <a16:creationId xmlns:a16="http://schemas.microsoft.com/office/drawing/2014/main" id="{973B576F-C1B4-263E-7E39-DDE929A6452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930476" y="6698455"/>
              <a:ext cx="1358392" cy="1358392"/>
            </a:xfrm>
            <a:prstGeom prst="rect">
              <a:avLst/>
            </a:prstGeom>
          </p:spPr>
        </p:pic>
        <p:sp>
          <p:nvSpPr>
            <p:cNvPr id="49" name="TextBox 48">
              <a:extLst>
                <a:ext uri="{FF2B5EF4-FFF2-40B4-BE49-F238E27FC236}">
                  <a16:creationId xmlns:a16="http://schemas.microsoft.com/office/drawing/2014/main" id="{15B8EAD3-0721-2DBE-E548-94A6C351A275}"/>
                </a:ext>
              </a:extLst>
            </p:cNvPr>
            <p:cNvSpPr txBox="1"/>
            <p:nvPr/>
          </p:nvSpPr>
          <p:spPr>
            <a:xfrm>
              <a:off x="5070524" y="6537868"/>
              <a:ext cx="4972213" cy="1569660"/>
            </a:xfrm>
            <a:prstGeom prst="rect">
              <a:avLst/>
            </a:prstGeom>
            <a:noFill/>
          </p:spPr>
          <p:txBody>
            <a:bodyPr wrap="square">
              <a:spAutoFit/>
            </a:bodyPr>
            <a:lstStyle/>
            <a:p>
              <a:r>
                <a:rPr lang="en-US" altLang="zh-CN" sz="2400" b="1" dirty="0">
                  <a:latin typeface="Helvetica Neue" panose="02000503000000020004" pitchFamily="2" charset="0"/>
                  <a:ea typeface="Helvetica Neue" panose="02000503000000020004" pitchFamily="2" charset="0"/>
                  <a:cs typeface="Helvetica Neue" panose="02000503000000020004" pitchFamily="2" charset="0"/>
                </a:rPr>
                <a:t>two</a:t>
              </a:r>
              <a:r>
                <a:rPr lang="en-US" sz="2400" dirty="0">
                  <a:latin typeface="Helvetica Neue" panose="02000503000000020004" pitchFamily="2" charset="0"/>
                  <a:ea typeface="Helvetica Neue" panose="02000503000000020004" pitchFamily="2" charset="0"/>
                  <a:cs typeface="Helvetica Neue" panose="02000503000000020004" pitchFamily="2" charset="0"/>
                </a:rPr>
                <a:t> participants</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sz="2400" dirty="0">
                  <a:latin typeface="Helvetica Neue" panose="02000503000000020004" pitchFamily="2" charset="0"/>
                  <a:ea typeface="Helvetica Neue" panose="02000503000000020004" pitchFamily="2" charset="0"/>
                  <a:cs typeface="Helvetica Neue" panose="02000503000000020004" pitchFamily="2" charset="0"/>
                </a:rPr>
                <a:t>passive and active risk profiles that culminated in suicidal crises and subsequent psychiatric hospitalization</a:t>
              </a:r>
              <a:r>
                <a:rPr lang="zh-CN" altLang="en-US" sz="24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[3]</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1" name="TextBox 50">
              <a:extLst>
                <a:ext uri="{FF2B5EF4-FFF2-40B4-BE49-F238E27FC236}">
                  <a16:creationId xmlns:a16="http://schemas.microsoft.com/office/drawing/2014/main" id="{F41D43C8-2328-8661-BFBB-B4D5F8477A39}"/>
                </a:ext>
              </a:extLst>
            </p:cNvPr>
            <p:cNvSpPr txBox="1"/>
            <p:nvPr/>
          </p:nvSpPr>
          <p:spPr>
            <a:xfrm>
              <a:off x="5070524" y="8050947"/>
              <a:ext cx="6290896"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dirty="0" err="1">
                  <a:latin typeface="Helvetica Neue" panose="02000503000000020004" pitchFamily="2" charset="0"/>
                  <a:ea typeface="Helvetica Neue" panose="02000503000000020004" pitchFamily="2" charset="0"/>
                  <a:cs typeface="Helvetica Neue" panose="02000503000000020004" pitchFamily="2" charset="0"/>
                </a:rPr>
                <a:t>S</a:t>
              </a:r>
              <a:r>
                <a:rPr lang="en-US" sz="2400" dirty="0" err="1">
                  <a:latin typeface="Helvetica Neue" panose="02000503000000020004" pitchFamily="2" charset="0"/>
                  <a:ea typeface="Helvetica Neue" panose="02000503000000020004" pitchFamily="2" charset="0"/>
                  <a:cs typeface="Helvetica Neue" panose="02000503000000020004" pitchFamily="2" charset="0"/>
                </a:rPr>
                <a:t>creenomics</a:t>
              </a:r>
              <a:r>
                <a:rPr lang="en-US" sz="2400" dirty="0">
                  <a:latin typeface="Helvetica Neue" panose="02000503000000020004" pitchFamily="2" charset="0"/>
                  <a:ea typeface="Helvetica Neue" panose="02000503000000020004" pitchFamily="2" charset="0"/>
                  <a:cs typeface="Helvetica Neue" panose="02000503000000020004" pitchFamily="2" charset="0"/>
                </a:rPr>
                <a:t> screenshot capture</a:t>
              </a:r>
            </a:p>
            <a:p>
              <a:pPr marL="342900" indent="-342900">
                <a:buFont typeface="Arial" panose="020B0604020202020204" pitchFamily="34" charset="0"/>
                <a:buChar char="•"/>
              </a:pPr>
              <a:r>
                <a:rPr lang="en-US" sz="2400" dirty="0">
                  <a:latin typeface="Helvetica Neue" panose="02000503000000020004" pitchFamily="2" charset="0"/>
                  <a:ea typeface="Helvetica Neue" panose="02000503000000020004" pitchFamily="2" charset="0"/>
                  <a:cs typeface="Helvetica Neue" panose="02000503000000020004" pitchFamily="2" charset="0"/>
                </a:rPr>
                <a:t>Ecological momentary assessment (E</a:t>
              </a:r>
              <a:r>
                <a:rPr lang="en-US" altLang="zh-CN" sz="2400" dirty="0">
                  <a:latin typeface="Helvetica Neue" panose="02000503000000020004" pitchFamily="2" charset="0"/>
                  <a:ea typeface="Helvetica Neue" panose="02000503000000020004" pitchFamily="2" charset="0"/>
                  <a:cs typeface="Helvetica Neue" panose="02000503000000020004" pitchFamily="2" charset="0"/>
                </a:rPr>
                <a:t>MA)</a:t>
              </a:r>
              <a:endParaRPr lang="en-US" sz="24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53" name="TextBox 52">
            <a:extLst>
              <a:ext uri="{FF2B5EF4-FFF2-40B4-BE49-F238E27FC236}">
                <a16:creationId xmlns:a16="http://schemas.microsoft.com/office/drawing/2014/main" id="{DD4548BC-FF2F-A618-7299-329DD06934E5}"/>
              </a:ext>
            </a:extLst>
          </p:cNvPr>
          <p:cNvSpPr txBox="1"/>
          <p:nvPr/>
        </p:nvSpPr>
        <p:spPr>
          <a:xfrm>
            <a:off x="5070524" y="4938772"/>
            <a:ext cx="4366497" cy="1200329"/>
          </a:xfrm>
          <a:prstGeom prst="rect">
            <a:avLst/>
          </a:prstGeom>
          <a:noFill/>
        </p:spPr>
        <p:txBody>
          <a:bodyPr wrap="square">
            <a:spAutoFit/>
          </a:bodyPr>
          <a:lstStyle/>
          <a:p>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Joint</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PhD</a:t>
            </a:r>
            <a:r>
              <a:rPr lang="zh-CN" altLang="en-US"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program:</a:t>
            </a:r>
          </a:p>
          <a:p>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Psychology</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Computer</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Science</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and</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Engineering</a:t>
            </a:r>
            <a:r>
              <a:rPr lang="zh-CN" alt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(CSE)</a:t>
            </a:r>
          </a:p>
        </p:txBody>
      </p:sp>
      <p:sp>
        <p:nvSpPr>
          <p:cNvPr id="57" name="TextBox 56">
            <a:extLst>
              <a:ext uri="{FF2B5EF4-FFF2-40B4-BE49-F238E27FC236}">
                <a16:creationId xmlns:a16="http://schemas.microsoft.com/office/drawing/2014/main" id="{FBFAE1ED-BDB8-8B3C-BD55-60E95B19C8B2}"/>
              </a:ext>
            </a:extLst>
          </p:cNvPr>
          <p:cNvSpPr txBox="1"/>
          <p:nvPr/>
        </p:nvSpPr>
        <p:spPr>
          <a:xfrm>
            <a:off x="25759" y="7184961"/>
            <a:ext cx="4972213" cy="1754326"/>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[1]</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Jiang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Phrase-level pairwise topic modeling to uncover helpful peer responses to online suicidal crises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Nature</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rgbClr val="FF0000"/>
                </a:solidFill>
                <a:latin typeface="Times New Roman" panose="02020603050405020304" pitchFamily="18" charset="0"/>
                <a:cs typeface="Times New Roman" panose="02020603050405020304" pitchFamily="18" charset="0"/>
              </a:rPr>
              <a:t>Humanities and Social Sciences Communications</a:t>
            </a:r>
            <a:r>
              <a:rPr lang="en-US" sz="1800" dirty="0">
                <a:solidFill>
                  <a:srgbClr val="FF0000"/>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202</a:t>
            </a:r>
            <a:r>
              <a:rPr lang="en-US" altLang="zh-CN" sz="1800" dirty="0">
                <a:latin typeface="Times New Roman" panose="02020603050405020304" pitchFamily="18" charset="0"/>
                <a:cs typeface="Times New Roman" panose="02020603050405020304" pitchFamily="18" charset="0"/>
              </a:rPr>
              <a:t>0.</a:t>
            </a:r>
            <a:endParaRPr lang="en-US" altLang="zh-CN" sz="1800" dirty="0">
              <a:solidFill>
                <a:schemeClr val="bg2">
                  <a:lumMod val="10000"/>
                </a:schemeClr>
              </a:solidFill>
              <a:latin typeface="Times New Roman" panose="02020603050405020304" pitchFamily="18" charset="0"/>
              <a:cs typeface="Times New Roman" panose="02020603050405020304" pitchFamily="18" charset="0"/>
            </a:endParaRPr>
          </a:p>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[2]</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Dang</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Embedding mental health discourse for community recommendation</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ACL-CODI</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p>
        </p:txBody>
      </p:sp>
      <p:sp>
        <p:nvSpPr>
          <p:cNvPr id="58" name="TextBox 57">
            <a:extLst>
              <a:ext uri="{FF2B5EF4-FFF2-40B4-BE49-F238E27FC236}">
                <a16:creationId xmlns:a16="http://schemas.microsoft.com/office/drawing/2014/main" id="{21196D8B-10FB-E81B-127A-2A7B212923C6}"/>
              </a:ext>
            </a:extLst>
          </p:cNvPr>
          <p:cNvSpPr txBox="1"/>
          <p:nvPr/>
        </p:nvSpPr>
        <p:spPr>
          <a:xfrm>
            <a:off x="11433972" y="7287352"/>
            <a:ext cx="4972213" cy="1200329"/>
          </a:xfrm>
          <a:prstGeom prst="rect">
            <a:avLst/>
          </a:prstGeom>
          <a:noFill/>
        </p:spPr>
        <p:txBody>
          <a:bodyPr wrap="square">
            <a:spAutoFit/>
          </a:bodyPr>
          <a:lstStyle/>
          <a:p>
            <a:r>
              <a:rPr lang="en-US" altLang="zh-CN" sz="1800" dirty="0">
                <a:solidFill>
                  <a:schemeClr val="bg2">
                    <a:lumMod val="10000"/>
                  </a:schemeClr>
                </a:solidFill>
                <a:latin typeface="Times New Roman" panose="02020603050405020304" pitchFamily="18" charset="0"/>
                <a:cs typeface="Times New Roman" panose="02020603050405020304" pitchFamily="18" charset="0"/>
              </a:rPr>
              <a:t>[3]</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err="1">
                <a:solidFill>
                  <a:schemeClr val="bg2">
                    <a:lumMod val="10000"/>
                  </a:schemeClr>
                </a:solidFill>
                <a:latin typeface="Times New Roman" panose="02020603050405020304" pitchFamily="18" charset="0"/>
                <a:cs typeface="Times New Roman" panose="02020603050405020304" pitchFamily="18" charset="0"/>
              </a:rPr>
              <a:t>Jacobucci</a:t>
            </a:r>
            <a:r>
              <a:rPr lang="en-US" sz="1800" dirty="0">
                <a:solidFill>
                  <a:schemeClr val="bg2">
                    <a:lumMod val="10000"/>
                  </a:schemeClr>
                </a:solidFill>
                <a:latin typeface="Times New Roman" panose="02020603050405020304" pitchFamily="18" charset="0"/>
                <a:cs typeface="Times New Roman" panose="02020603050405020304" pitchFamily="18" charset="0"/>
              </a:rPr>
              <a:t> et al.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A comparative case analysis of passively collected smartphone-based data in the days prior to psychiatric hospitalization for a suicidal crisis</a:t>
            </a:r>
            <a:r>
              <a:rPr 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Open Science Framework</a:t>
            </a:r>
            <a:r>
              <a:rPr lang="zh-CN" altLang="en-US" sz="1800" dirty="0">
                <a:solidFill>
                  <a:schemeClr val="bg2">
                    <a:lumMod val="10000"/>
                  </a:schemeClr>
                </a:solidFill>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202</a:t>
            </a:r>
            <a:r>
              <a:rPr lang="en-US" altLang="zh-CN" sz="1800" dirty="0">
                <a:solidFill>
                  <a:schemeClr val="bg2">
                    <a:lumMod val="10000"/>
                  </a:schemeClr>
                </a:solidFill>
                <a:latin typeface="Times New Roman" panose="02020603050405020304" pitchFamily="18" charset="0"/>
                <a:cs typeface="Times New Roman" panose="02020603050405020304" pitchFamily="18" charset="0"/>
              </a:rPr>
              <a:t>4.</a:t>
            </a:r>
          </a:p>
        </p:txBody>
      </p:sp>
    </p:spTree>
    <p:extLst>
      <p:ext uri="{BB962C8B-B14F-4D97-AF65-F5344CB8AC3E}">
        <p14:creationId xmlns:p14="http://schemas.microsoft.com/office/powerpoint/2010/main" val="655979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18C5F43A-FCCD-C583-00B4-EBA056A19B1A}"/>
              </a:ext>
            </a:extLst>
          </p:cNvPr>
          <p:cNvSpPr>
            <a:spLocks noGrp="1"/>
          </p:cNvSpPr>
          <p:nvPr>
            <p:ph idx="1"/>
          </p:nvPr>
        </p:nvSpPr>
        <p:spPr>
          <a:xfrm>
            <a:off x="668957" y="2432842"/>
            <a:ext cx="15290332" cy="5504516"/>
          </a:xfrm>
        </p:spPr>
        <p:txBody>
          <a:bodyPr/>
          <a:lstStyle/>
          <a:p>
            <a:pPr marL="457200" indent="-457200">
              <a:buFont typeface="Arial" panose="020B0604020202020204" pitchFamily="34" charset="0"/>
              <a:buChar char="•"/>
            </a:pPr>
            <a:r>
              <a:rPr lang="en-US" altLang="zh-CN" sz="2800" b="1" dirty="0">
                <a:solidFill>
                  <a:schemeClr val="bg2">
                    <a:lumMod val="10000"/>
                  </a:schemeClr>
                </a:solidFill>
              </a:rPr>
              <a:t>Material</a:t>
            </a:r>
            <a:r>
              <a:rPr lang="zh-CN" altLang="en-US" sz="2800" b="1" dirty="0">
                <a:solidFill>
                  <a:schemeClr val="bg2">
                    <a:lumMod val="10000"/>
                  </a:schemeClr>
                </a:solidFill>
              </a:rPr>
              <a:t> </a:t>
            </a:r>
            <a:r>
              <a:rPr lang="en-US" altLang="zh-CN" sz="2800" b="1" dirty="0">
                <a:solidFill>
                  <a:schemeClr val="bg2">
                    <a:lumMod val="10000"/>
                  </a:schemeClr>
                </a:solidFill>
              </a:rPr>
              <a:t>Science</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Polymer</a:t>
            </a:r>
            <a:r>
              <a:rPr lang="zh-CN" altLang="en-US" sz="2800" b="1" dirty="0">
                <a:solidFill>
                  <a:schemeClr val="bg2">
                    <a:lumMod val="10000"/>
                  </a:schemeClr>
                </a:solidFill>
              </a:rPr>
              <a:t> </a:t>
            </a:r>
            <a:r>
              <a:rPr lang="en-US" altLang="zh-CN" sz="2800" b="1" dirty="0">
                <a:solidFill>
                  <a:schemeClr val="bg2">
                    <a:lumMod val="10000"/>
                  </a:schemeClr>
                </a:solidFill>
              </a:rPr>
              <a:t>Informatics</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Graph</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data</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augmentation</a:t>
            </a:r>
          </a:p>
          <a:p>
            <a:pPr marL="1201618" lvl="2" indent="-457200">
              <a:buFont typeface="Arial" panose="020B0604020202020204" pitchFamily="34" charset="0"/>
              <a:buChar char="•"/>
            </a:pPr>
            <a:r>
              <a:rPr lang="en-US" altLang="zh-CN" sz="2800" dirty="0">
                <a:solidFill>
                  <a:schemeClr val="bg2">
                    <a:lumMod val="10000"/>
                  </a:schemeClr>
                </a:solidFill>
              </a:rPr>
              <a:t>Supervised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Imbalanced</a:t>
            </a:r>
            <a:r>
              <a:rPr lang="zh-CN" altLang="en-US" sz="2800" dirty="0">
                <a:solidFill>
                  <a:schemeClr val="bg2">
                    <a:lumMod val="10000"/>
                  </a:schemeClr>
                </a:solidFill>
              </a:rPr>
              <a:t> </a:t>
            </a:r>
            <a:r>
              <a:rPr lang="en-US" altLang="zh-CN" sz="2800" dirty="0">
                <a:solidFill>
                  <a:schemeClr val="bg2">
                    <a:lumMod val="10000"/>
                  </a:schemeClr>
                </a:solidFill>
              </a:rPr>
              <a:t>learning;</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learning</a:t>
            </a:r>
          </a:p>
          <a:p>
            <a:pPr marL="1201618" lvl="2" indent="-457200">
              <a:buFont typeface="Arial" panose="020B0604020202020204" pitchFamily="34" charset="0"/>
              <a:buChar char="•"/>
            </a:pPr>
            <a:r>
              <a:rPr lang="en-US" altLang="zh-CN" sz="2800" dirty="0">
                <a:solidFill>
                  <a:schemeClr val="bg2">
                    <a:lumMod val="10000"/>
                  </a:schemeClr>
                </a:solidFill>
              </a:rPr>
              <a:t>Implicit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Environment</a:t>
            </a:r>
            <a:r>
              <a:rPr lang="zh-CN" altLang="en-US" sz="2800" dirty="0">
                <a:solidFill>
                  <a:schemeClr val="bg2">
                    <a:lumMod val="10000"/>
                  </a:schemeClr>
                </a:solidFill>
              </a:rPr>
              <a:t> </a:t>
            </a:r>
            <a:r>
              <a:rPr lang="en-US" altLang="zh-CN" sz="2800" dirty="0">
                <a:solidFill>
                  <a:schemeClr val="bg2">
                    <a:lumMod val="10000"/>
                  </a:schemeClr>
                </a:solidFill>
              </a:rPr>
              <a:t>(non-Rationale)</a:t>
            </a:r>
            <a:r>
              <a:rPr lang="zh-CN" altLang="en-US" sz="2800" dirty="0">
                <a:solidFill>
                  <a:schemeClr val="bg2">
                    <a:lumMod val="10000"/>
                  </a:schemeClr>
                </a:solidFill>
              </a:rPr>
              <a:t> </a:t>
            </a:r>
            <a:r>
              <a:rPr lang="en-US" altLang="zh-CN" sz="2800" dirty="0">
                <a:solidFill>
                  <a:schemeClr val="bg2">
                    <a:lumMod val="10000"/>
                  </a:schemeClr>
                </a:solidFill>
              </a:rPr>
              <a:t>replacement;</a:t>
            </a:r>
            <a:r>
              <a:rPr lang="zh-CN" altLang="en-US" sz="2800" dirty="0">
                <a:solidFill>
                  <a:schemeClr val="bg2">
                    <a:lumMod val="10000"/>
                  </a:schemeClr>
                </a:solidFill>
              </a:rPr>
              <a:t> </a:t>
            </a:r>
            <a:r>
              <a:rPr lang="en-US" altLang="zh-CN" sz="2800" dirty="0">
                <a:solidFill>
                  <a:schemeClr val="bg2">
                    <a:lumMod val="10000"/>
                  </a:schemeClr>
                </a:solidFill>
              </a:rPr>
              <a:t>Label-anchored</a:t>
            </a:r>
            <a:r>
              <a:rPr lang="zh-CN" altLang="en-US" sz="2800" dirty="0">
                <a:solidFill>
                  <a:schemeClr val="bg2">
                    <a:lumMod val="10000"/>
                  </a:schemeClr>
                </a:solidFill>
              </a:rPr>
              <a:t> </a:t>
            </a:r>
            <a:r>
              <a:rPr lang="en-US" altLang="zh-CN" sz="2800" dirty="0">
                <a:solidFill>
                  <a:schemeClr val="bg2">
                    <a:lumMod val="10000"/>
                  </a:schemeClr>
                </a:solidFill>
              </a:rPr>
              <a:t>mix-up</a:t>
            </a:r>
          </a:p>
          <a:p>
            <a:pPr marL="1201618" lvl="2" indent="-457200">
              <a:buFont typeface="Arial" panose="020B0604020202020204" pitchFamily="34" charset="0"/>
              <a:buChar char="•"/>
            </a:pPr>
            <a:r>
              <a:rPr lang="en-US" altLang="zh-CN" sz="2800" dirty="0">
                <a:solidFill>
                  <a:schemeClr val="bg2">
                    <a:lumMod val="10000"/>
                  </a:schemeClr>
                </a:solidFill>
              </a:rPr>
              <a:t>Explicit</a:t>
            </a:r>
            <a:r>
              <a:rPr lang="zh-CN" altLang="en-US" sz="2800" dirty="0">
                <a:solidFill>
                  <a:schemeClr val="bg2">
                    <a:lumMod val="10000"/>
                  </a:schemeClr>
                </a:solidFill>
              </a:rPr>
              <a:t> </a:t>
            </a:r>
            <a:r>
              <a:rPr lang="en-US" altLang="zh-CN" sz="2800" dirty="0" err="1">
                <a:solidFill>
                  <a:schemeClr val="bg2">
                    <a:lumMod val="10000"/>
                  </a:schemeClr>
                </a:solidFill>
              </a:rPr>
              <a:t>aug.</a:t>
            </a:r>
            <a:r>
              <a:rPr lang="en-US" altLang="zh-CN" sz="2800" dirty="0">
                <a:solidFill>
                  <a:schemeClr val="bg2">
                    <a:lumMod val="10000"/>
                  </a:schemeClr>
                </a:solidFill>
              </a:rPr>
              <a:t>:</a:t>
            </a:r>
            <a:r>
              <a:rPr lang="zh-CN" altLang="en-US" sz="2800" dirty="0">
                <a:solidFill>
                  <a:schemeClr val="bg2">
                    <a:lumMod val="10000"/>
                  </a:schemeClr>
                </a:solidFill>
              </a:rPr>
              <a:t> </a:t>
            </a:r>
            <a:r>
              <a:rPr lang="en-US" altLang="zh-CN" sz="2800" dirty="0">
                <a:solidFill>
                  <a:schemeClr val="bg2">
                    <a:lumMod val="10000"/>
                  </a:schemeClr>
                </a:solidFill>
              </a:rPr>
              <a:t>Parameter-</a:t>
            </a:r>
            <a:r>
              <a:rPr lang="zh-CN" altLang="en-US" sz="2800" dirty="0">
                <a:solidFill>
                  <a:schemeClr val="bg2">
                    <a:lumMod val="10000"/>
                  </a:schemeClr>
                </a:solidFill>
              </a:rPr>
              <a:t> </a:t>
            </a:r>
            <a:r>
              <a:rPr lang="en-US" altLang="zh-CN" sz="2800" dirty="0">
                <a:solidFill>
                  <a:schemeClr val="bg2">
                    <a:lumMod val="10000"/>
                  </a:schemeClr>
                </a:solidFill>
              </a:rPr>
              <a:t>or</a:t>
            </a:r>
            <a:r>
              <a:rPr lang="zh-CN" altLang="en-US" sz="2800" dirty="0">
                <a:solidFill>
                  <a:schemeClr val="bg2">
                    <a:lumMod val="10000"/>
                  </a:schemeClr>
                </a:solidFill>
              </a:rPr>
              <a:t> </a:t>
            </a:r>
            <a:r>
              <a:rPr lang="en-US" altLang="zh-CN" sz="2800" dirty="0">
                <a:solidFill>
                  <a:schemeClr val="bg2">
                    <a:lumMod val="10000"/>
                  </a:schemeClr>
                </a:solidFill>
              </a:rPr>
              <a:t>data-centric</a:t>
            </a:r>
            <a:r>
              <a:rPr lang="zh-CN" altLang="en-US" sz="2800" dirty="0">
                <a:solidFill>
                  <a:schemeClr val="bg2">
                    <a:lumMod val="10000"/>
                  </a:schemeClr>
                </a:solidFill>
              </a:rPr>
              <a:t> </a:t>
            </a:r>
            <a:r>
              <a:rPr lang="en-US" altLang="zh-CN" sz="2800" dirty="0">
                <a:solidFill>
                  <a:schemeClr val="bg2">
                    <a:lumMod val="10000"/>
                  </a:schemeClr>
                </a:solidFill>
              </a:rPr>
              <a:t>transfer;</a:t>
            </a:r>
            <a:r>
              <a:rPr lang="zh-CN" altLang="en-US" sz="2800" dirty="0">
                <a:solidFill>
                  <a:schemeClr val="bg2">
                    <a:lumMod val="10000"/>
                  </a:schemeClr>
                </a:solidFill>
              </a:rPr>
              <a:t> </a:t>
            </a:r>
            <a:r>
              <a:rPr lang="en-US" altLang="zh-CN" sz="2800" dirty="0">
                <a:solidFill>
                  <a:schemeClr val="bg2">
                    <a:lumMod val="10000"/>
                  </a:schemeClr>
                </a:solidFill>
              </a:rPr>
              <a:t>Graph</a:t>
            </a:r>
            <a:r>
              <a:rPr lang="zh-CN" altLang="en-US" sz="2800" dirty="0">
                <a:solidFill>
                  <a:schemeClr val="bg2">
                    <a:lumMod val="10000"/>
                  </a:schemeClr>
                </a:solidFill>
              </a:rPr>
              <a:t> </a:t>
            </a:r>
            <a:r>
              <a:rPr lang="en-US" altLang="zh-CN" sz="2800" dirty="0">
                <a:solidFill>
                  <a:schemeClr val="bg2">
                    <a:lumMod val="10000"/>
                  </a:schemeClr>
                </a:solidFill>
              </a:rPr>
              <a:t>diffusion</a:t>
            </a:r>
            <a:r>
              <a:rPr lang="zh-CN" altLang="en-US" sz="2800" dirty="0">
                <a:solidFill>
                  <a:schemeClr val="bg2">
                    <a:lumMod val="10000"/>
                  </a:schemeClr>
                </a:solidFill>
              </a:rPr>
              <a:t> </a:t>
            </a:r>
            <a:r>
              <a:rPr lang="en-US" altLang="zh-CN" sz="2800" dirty="0">
                <a:solidFill>
                  <a:schemeClr val="bg2">
                    <a:lumMod val="10000"/>
                  </a:schemeClr>
                </a:solidFill>
              </a:rPr>
              <a:t>transformer</a:t>
            </a:r>
          </a:p>
          <a:p>
            <a:pPr marL="457200" indent="-457200">
              <a:buFont typeface="Arial" panose="020B0604020202020204" pitchFamily="34" charset="0"/>
              <a:buChar char="•"/>
            </a:pPr>
            <a:r>
              <a:rPr lang="en-US" altLang="zh-CN" sz="2800" b="1" dirty="0">
                <a:solidFill>
                  <a:schemeClr val="bg2">
                    <a:lumMod val="10000"/>
                  </a:schemeClr>
                </a:solidFill>
              </a:rPr>
              <a:t>Online</a:t>
            </a:r>
            <a:r>
              <a:rPr lang="zh-CN" altLang="en-US" sz="2800" b="1" dirty="0">
                <a:solidFill>
                  <a:schemeClr val="bg2">
                    <a:lumMod val="10000"/>
                  </a:schemeClr>
                </a:solidFill>
              </a:rPr>
              <a:t> </a:t>
            </a:r>
            <a:r>
              <a:rPr lang="en-US" altLang="zh-CN" sz="2800" b="1" dirty="0">
                <a:solidFill>
                  <a:schemeClr val="bg2">
                    <a:lumMod val="10000"/>
                  </a:schemeClr>
                </a:solidFill>
              </a:rPr>
              <a:t>Education</a:t>
            </a:r>
            <a:r>
              <a:rPr lang="zh-CN" altLang="en-US" sz="2800" b="1" dirty="0">
                <a:solidFill>
                  <a:schemeClr val="bg2">
                    <a:lumMod val="10000"/>
                  </a:schemeClr>
                </a:solidFill>
              </a:rPr>
              <a:t> </a:t>
            </a:r>
            <a:r>
              <a:rPr lang="en-US" altLang="zh-CN" sz="2800" dirty="0">
                <a:solidFill>
                  <a:schemeClr val="bg2">
                    <a:lumMod val="10000"/>
                  </a:schemeClr>
                </a:solidFill>
              </a:rPr>
              <a:t>(for</a:t>
            </a:r>
            <a:r>
              <a:rPr lang="zh-CN" altLang="en-US" sz="2800" dirty="0">
                <a:solidFill>
                  <a:schemeClr val="bg2">
                    <a:lumMod val="10000"/>
                  </a:schemeClr>
                </a:solidFill>
              </a:rPr>
              <a:t> </a:t>
            </a:r>
            <a:r>
              <a:rPr lang="en-US" altLang="zh-CN" sz="2800" dirty="0">
                <a:solidFill>
                  <a:schemeClr val="bg2">
                    <a:lumMod val="10000"/>
                  </a:schemeClr>
                </a:solidFill>
              </a:rPr>
              <a:t>DHH)</a:t>
            </a:r>
          </a:p>
          <a:p>
            <a:pPr marL="757189" lvl="1" indent="-457200">
              <a:buFont typeface="Arial" panose="020B0604020202020204" pitchFamily="34" charset="0"/>
              <a:buChar char="•"/>
            </a:pPr>
            <a:r>
              <a:rPr lang="en-US" altLang="zh-CN" sz="2800" dirty="0">
                <a:solidFill>
                  <a:schemeClr val="bg2">
                    <a:lumMod val="10000"/>
                  </a:schemeClr>
                </a:solidFill>
                <a:highlight>
                  <a:srgbClr val="FFFF00"/>
                </a:highlight>
              </a:rPr>
              <a:t>Knowledge-augmented</a:t>
            </a:r>
            <a:r>
              <a:rPr lang="zh-CN" altLang="en-US" sz="2800" dirty="0">
                <a:solidFill>
                  <a:schemeClr val="bg2">
                    <a:lumMod val="10000"/>
                  </a:schemeClr>
                </a:solidFill>
                <a:highlight>
                  <a:srgbClr val="FFFF00"/>
                </a:highlight>
              </a:rPr>
              <a:t> </a:t>
            </a:r>
            <a:r>
              <a:rPr lang="en-US" altLang="zh-CN" sz="2800" dirty="0">
                <a:solidFill>
                  <a:schemeClr val="bg2">
                    <a:lumMod val="10000"/>
                  </a:schemeClr>
                </a:solidFill>
                <a:highlight>
                  <a:srgbClr val="FFFF00"/>
                </a:highlight>
              </a:rPr>
              <a:t>NLP</a:t>
            </a:r>
          </a:p>
          <a:p>
            <a:pPr marL="1201618" lvl="2" indent="-457200">
              <a:buFont typeface="Arial" panose="020B0604020202020204" pitchFamily="34" charset="0"/>
              <a:buChar char="•"/>
            </a:pP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answering;</a:t>
            </a:r>
            <a:r>
              <a:rPr lang="zh-CN" altLang="en-US" sz="2800" dirty="0">
                <a:solidFill>
                  <a:schemeClr val="bg2">
                    <a:lumMod val="10000"/>
                  </a:schemeClr>
                </a:solidFill>
              </a:rPr>
              <a:t> </a:t>
            </a:r>
            <a:r>
              <a:rPr lang="en-US" altLang="zh-CN" sz="2800" dirty="0">
                <a:solidFill>
                  <a:schemeClr val="bg2">
                    <a:lumMod val="10000"/>
                  </a:schemeClr>
                </a:solidFill>
              </a:rPr>
              <a:t>Question</a:t>
            </a:r>
            <a:r>
              <a:rPr lang="zh-CN" altLang="en-US" sz="2800" dirty="0">
                <a:solidFill>
                  <a:schemeClr val="bg2">
                    <a:lumMod val="10000"/>
                  </a:schemeClr>
                </a:solidFill>
              </a:rPr>
              <a:t> </a:t>
            </a:r>
            <a:r>
              <a:rPr lang="en-US" altLang="zh-CN" sz="2800" dirty="0">
                <a:solidFill>
                  <a:schemeClr val="bg2">
                    <a:lumMod val="10000"/>
                  </a:schemeClr>
                </a:solidFill>
              </a:rPr>
              <a:t>generation</a:t>
            </a:r>
          </a:p>
          <a:p>
            <a:pPr marL="1201618" lvl="2" indent="-457200">
              <a:buFont typeface="Arial" panose="020B0604020202020204" pitchFamily="34" charset="0"/>
              <a:buChar char="•"/>
            </a:pPr>
            <a:r>
              <a:rPr lang="en-US" altLang="zh-CN" sz="2800" dirty="0">
                <a:solidFill>
                  <a:schemeClr val="bg2">
                    <a:lumMod val="10000"/>
                  </a:schemeClr>
                </a:solidFill>
              </a:rPr>
              <a:t>Knowledge</a:t>
            </a:r>
            <a:r>
              <a:rPr lang="zh-CN" altLang="en-US" sz="2800" dirty="0">
                <a:solidFill>
                  <a:schemeClr val="bg2">
                    <a:lumMod val="10000"/>
                  </a:schemeClr>
                </a:solidFill>
              </a:rPr>
              <a:t> </a:t>
            </a:r>
            <a:r>
              <a:rPr lang="en-US" altLang="zh-CN" sz="2800" dirty="0">
                <a:solidFill>
                  <a:schemeClr val="bg2">
                    <a:lumMod val="10000"/>
                  </a:schemeClr>
                </a:solidFill>
              </a:rPr>
              <a:t>heterogeneity;</a:t>
            </a:r>
            <a:r>
              <a:rPr lang="zh-CN" altLang="en-US" sz="2800" dirty="0">
                <a:solidFill>
                  <a:schemeClr val="bg2">
                    <a:lumMod val="10000"/>
                  </a:schemeClr>
                </a:solidFill>
              </a:rPr>
              <a:t> </a:t>
            </a:r>
            <a:r>
              <a:rPr lang="en-US" altLang="zh-CN" sz="2800" dirty="0">
                <a:solidFill>
                  <a:schemeClr val="bg2">
                    <a:lumMod val="10000"/>
                  </a:schemeClr>
                </a:solidFill>
              </a:rPr>
              <a:t>Multiple</a:t>
            </a:r>
            <a:r>
              <a:rPr lang="zh-CN" altLang="en-US" sz="2800" dirty="0">
                <a:solidFill>
                  <a:schemeClr val="bg2">
                    <a:lumMod val="10000"/>
                  </a:schemeClr>
                </a:solidFill>
              </a:rPr>
              <a:t> </a:t>
            </a:r>
            <a:r>
              <a:rPr lang="en-US" altLang="zh-CN" sz="2800" dirty="0">
                <a:solidFill>
                  <a:schemeClr val="bg2">
                    <a:lumMod val="10000"/>
                  </a:schemeClr>
                </a:solidFill>
              </a:rPr>
              <a:t>types</a:t>
            </a:r>
            <a:r>
              <a:rPr lang="zh-CN" altLang="en-US" sz="2800" dirty="0">
                <a:solidFill>
                  <a:schemeClr val="bg2">
                    <a:lumMod val="10000"/>
                  </a:schemeClr>
                </a:solidFill>
              </a:rPr>
              <a:t> </a:t>
            </a:r>
            <a:r>
              <a:rPr lang="en-US" altLang="zh-CN" sz="2800" dirty="0">
                <a:solidFill>
                  <a:schemeClr val="bg2">
                    <a:lumMod val="10000"/>
                  </a:schemeClr>
                </a:solidFill>
              </a:rPr>
              <a:t>of</a:t>
            </a:r>
            <a:r>
              <a:rPr lang="zh-CN" altLang="en-US" sz="2800" dirty="0">
                <a:solidFill>
                  <a:schemeClr val="bg2">
                    <a:lumMod val="10000"/>
                  </a:schemeClr>
                </a:solidFill>
              </a:rPr>
              <a:t> </a:t>
            </a:r>
            <a:r>
              <a:rPr lang="en-US" altLang="zh-CN" sz="2800" dirty="0">
                <a:solidFill>
                  <a:schemeClr val="bg2">
                    <a:lumMod val="10000"/>
                  </a:schemeClr>
                </a:solidFill>
              </a:rPr>
              <a:t>Reasoning</a:t>
            </a:r>
            <a:r>
              <a:rPr lang="zh-CN" altLang="en-US" sz="2800" dirty="0">
                <a:solidFill>
                  <a:schemeClr val="bg2">
                    <a:lumMod val="10000"/>
                  </a:schemeClr>
                </a:solidFill>
              </a:rPr>
              <a:t> </a:t>
            </a:r>
            <a:r>
              <a:rPr lang="en-US" altLang="zh-CN" sz="2800" dirty="0">
                <a:solidFill>
                  <a:schemeClr val="bg2">
                    <a:lumMod val="10000"/>
                  </a:schemeClr>
                </a:solidFill>
              </a:rPr>
              <a:t>(e.g.,</a:t>
            </a:r>
            <a:r>
              <a:rPr lang="zh-CN" altLang="en-US" sz="2800" dirty="0">
                <a:solidFill>
                  <a:schemeClr val="bg2">
                    <a:lumMod val="10000"/>
                  </a:schemeClr>
                </a:solidFill>
              </a:rPr>
              <a:t> </a:t>
            </a:r>
            <a:r>
              <a:rPr lang="en-US" altLang="zh-CN" sz="2800" dirty="0">
                <a:solidFill>
                  <a:schemeClr val="bg2">
                    <a:lumMod val="10000"/>
                  </a:schemeClr>
                </a:solidFill>
              </a:rPr>
              <a:t>Comparative,</a:t>
            </a:r>
            <a:r>
              <a:rPr lang="zh-CN" altLang="en-US" sz="2800" dirty="0">
                <a:solidFill>
                  <a:schemeClr val="bg2">
                    <a:lumMod val="10000"/>
                  </a:schemeClr>
                </a:solidFill>
              </a:rPr>
              <a:t> </a:t>
            </a:r>
            <a:r>
              <a:rPr lang="en-US" altLang="zh-CN" sz="2800" dirty="0">
                <a:solidFill>
                  <a:schemeClr val="bg2">
                    <a:lumMod val="10000"/>
                  </a:schemeClr>
                </a:solidFill>
              </a:rPr>
              <a:t>Abductive)</a:t>
            </a:r>
          </a:p>
          <a:p>
            <a:pPr marL="457200" indent="-457200">
              <a:buFont typeface="Arial" panose="020B0604020202020204" pitchFamily="34" charset="0"/>
              <a:buChar char="•"/>
            </a:pPr>
            <a:r>
              <a:rPr lang="en-US" altLang="zh-CN" sz="2800" b="1" dirty="0">
                <a:solidFill>
                  <a:schemeClr val="bg2">
                    <a:lumMod val="10000"/>
                  </a:schemeClr>
                </a:solidFill>
              </a:rPr>
              <a:t>Software</a:t>
            </a:r>
            <a:r>
              <a:rPr lang="zh-CN" altLang="en-US" sz="2800" b="1" dirty="0">
                <a:solidFill>
                  <a:schemeClr val="bg2">
                    <a:lumMod val="10000"/>
                  </a:schemeClr>
                </a:solidFill>
              </a:rPr>
              <a:t> </a:t>
            </a:r>
            <a:r>
              <a:rPr lang="en-US" altLang="zh-CN" sz="2800" b="1" dirty="0">
                <a:solidFill>
                  <a:schemeClr val="bg2">
                    <a:lumMod val="10000"/>
                  </a:schemeClr>
                </a:solidFill>
              </a:rPr>
              <a:t>&amp;</a:t>
            </a:r>
            <a:r>
              <a:rPr lang="zh-CN" altLang="en-US" sz="2800" b="1" dirty="0">
                <a:solidFill>
                  <a:schemeClr val="bg2">
                    <a:lumMod val="10000"/>
                  </a:schemeClr>
                </a:solidFill>
              </a:rPr>
              <a:t> </a:t>
            </a:r>
            <a:r>
              <a:rPr lang="en-US" altLang="zh-CN" sz="2800" b="1" dirty="0">
                <a:solidFill>
                  <a:schemeClr val="bg2">
                    <a:lumMod val="10000"/>
                  </a:schemeClr>
                </a:solidFill>
              </a:rPr>
              <a:t>Network</a:t>
            </a:r>
            <a:r>
              <a:rPr lang="zh-CN" altLang="en-US" sz="2800" b="1" dirty="0">
                <a:solidFill>
                  <a:schemeClr val="bg2">
                    <a:lumMod val="10000"/>
                  </a:schemeClr>
                </a:solidFill>
              </a:rPr>
              <a:t> </a:t>
            </a:r>
            <a:r>
              <a:rPr lang="en-US" altLang="zh-CN" sz="2800" b="1" dirty="0">
                <a:solidFill>
                  <a:schemeClr val="bg2">
                    <a:lumMod val="10000"/>
                  </a:schemeClr>
                </a:solidFill>
              </a:rPr>
              <a:t>Security</a:t>
            </a:r>
            <a:r>
              <a:rPr lang="zh-CN" altLang="en-US" sz="2800" b="1" dirty="0">
                <a:solidFill>
                  <a:schemeClr val="bg2">
                    <a:lumMod val="10000"/>
                  </a:schemeClr>
                </a:solidFill>
              </a:rPr>
              <a:t> </a:t>
            </a:r>
            <a:r>
              <a:rPr lang="en-US" altLang="zh-CN" sz="2800" dirty="0">
                <a:solidFill>
                  <a:schemeClr val="bg2">
                    <a:lumMod val="10000"/>
                  </a:schemeClr>
                </a:solidFill>
              </a:rPr>
              <a:t>and</a:t>
            </a:r>
            <a:r>
              <a:rPr lang="zh-CN" altLang="en-US" sz="2800" dirty="0">
                <a:solidFill>
                  <a:schemeClr val="bg2">
                    <a:lumMod val="10000"/>
                  </a:schemeClr>
                </a:solidFill>
              </a:rPr>
              <a:t> </a:t>
            </a:r>
            <a:r>
              <a:rPr lang="en-US" altLang="zh-CN" sz="2800" b="1" dirty="0">
                <a:solidFill>
                  <a:schemeClr val="bg2">
                    <a:lumMod val="10000"/>
                  </a:schemeClr>
                </a:solidFill>
              </a:rPr>
              <a:t>Mental</a:t>
            </a:r>
            <a:r>
              <a:rPr lang="zh-CN" altLang="en-US" sz="2800" b="1" dirty="0">
                <a:solidFill>
                  <a:schemeClr val="bg2">
                    <a:lumMod val="10000"/>
                  </a:schemeClr>
                </a:solidFill>
              </a:rPr>
              <a:t> </a:t>
            </a:r>
            <a:r>
              <a:rPr lang="en-US" altLang="zh-CN" sz="2800" b="1" dirty="0">
                <a:solidFill>
                  <a:schemeClr val="bg2">
                    <a:lumMod val="10000"/>
                  </a:schemeClr>
                </a:solidFill>
              </a:rPr>
              <a:t>Health</a:t>
            </a:r>
            <a:r>
              <a:rPr lang="zh-CN" altLang="en-US" sz="2800" b="1" dirty="0">
                <a:solidFill>
                  <a:schemeClr val="bg2">
                    <a:lumMod val="10000"/>
                  </a:schemeClr>
                </a:solidFill>
              </a:rPr>
              <a:t> </a:t>
            </a:r>
            <a:r>
              <a:rPr lang="en-US" altLang="zh-CN" sz="2800" b="1" dirty="0">
                <a:solidFill>
                  <a:schemeClr val="bg2">
                    <a:lumMod val="10000"/>
                  </a:schemeClr>
                </a:solidFill>
              </a:rPr>
              <a:t>|</a:t>
            </a:r>
            <a:r>
              <a:rPr lang="zh-CN" altLang="en-US" sz="2800" b="1" dirty="0">
                <a:solidFill>
                  <a:schemeClr val="bg2">
                    <a:lumMod val="10000"/>
                  </a:schemeClr>
                </a:solidFill>
              </a:rPr>
              <a:t> </a:t>
            </a:r>
            <a:r>
              <a:rPr lang="en-US" altLang="zh-CN" sz="2800" b="1" dirty="0">
                <a:solidFill>
                  <a:schemeClr val="bg2">
                    <a:lumMod val="10000"/>
                  </a:schemeClr>
                </a:solidFill>
              </a:rPr>
              <a:t>Suicide</a:t>
            </a:r>
            <a:r>
              <a:rPr lang="zh-CN" altLang="en-US" sz="2800" b="1" dirty="0">
                <a:solidFill>
                  <a:schemeClr val="bg2">
                    <a:lumMod val="10000"/>
                  </a:schemeClr>
                </a:solidFill>
              </a:rPr>
              <a:t> </a:t>
            </a:r>
            <a:r>
              <a:rPr lang="en-US" altLang="zh-CN" sz="2800" b="1" dirty="0">
                <a:solidFill>
                  <a:schemeClr val="bg2">
                    <a:lumMod val="10000"/>
                  </a:schemeClr>
                </a:solidFill>
              </a:rPr>
              <a:t>Prevention</a:t>
            </a:r>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Doing</a:t>
            </a:r>
            <a:r>
              <a:rPr lang="zh-CN" altLang="en-US" dirty="0">
                <a:solidFill>
                  <a:schemeClr val="tx1"/>
                </a:solidFill>
              </a:rPr>
              <a:t> </a:t>
            </a:r>
            <a:r>
              <a:rPr lang="en-US" altLang="zh-CN" dirty="0">
                <a:solidFill>
                  <a:schemeClr val="tx1"/>
                </a:solidFill>
              </a:rPr>
              <a:t>interdisciplinary</a:t>
            </a:r>
            <a:r>
              <a:rPr lang="zh-CN" altLang="en-US" dirty="0">
                <a:solidFill>
                  <a:schemeClr val="tx1"/>
                </a:solidFill>
              </a:rPr>
              <a:t> </a:t>
            </a:r>
            <a:r>
              <a:rPr lang="en-US" altLang="zh-CN" dirty="0">
                <a:solidFill>
                  <a:schemeClr val="tx1"/>
                </a:solidFill>
              </a:rPr>
              <a:t>research</a:t>
            </a:r>
            <a:r>
              <a:rPr lang="zh-CN" altLang="en-US" dirty="0">
                <a:solidFill>
                  <a:schemeClr val="tx1"/>
                </a:solidFill>
              </a:rPr>
              <a:t> </a:t>
            </a:r>
            <a:r>
              <a:rPr lang="en-US" altLang="zh-CN" dirty="0">
                <a:solidFill>
                  <a:schemeClr val="tx1"/>
                </a:solidFill>
              </a:rPr>
              <a:t>with</a:t>
            </a:r>
            <a:r>
              <a:rPr lang="zh-CN" altLang="en-US" dirty="0">
                <a:solidFill>
                  <a:schemeClr val="tx1"/>
                </a:solidFill>
              </a:rPr>
              <a:t> </a:t>
            </a:r>
            <a:r>
              <a:rPr lang="en-US" altLang="zh-CN" dirty="0">
                <a:solidFill>
                  <a:schemeClr val="tx1"/>
                </a:solidFill>
              </a:rPr>
              <a:t>Generative</a:t>
            </a:r>
            <a:r>
              <a:rPr lang="zh-CN" altLang="en-US" dirty="0">
                <a:solidFill>
                  <a:schemeClr val="tx1"/>
                </a:solidFill>
              </a:rPr>
              <a:t> </a:t>
            </a:r>
            <a:r>
              <a:rPr lang="en-US" altLang="zh-CN" dirty="0">
                <a:solidFill>
                  <a:schemeClr val="tx1"/>
                </a:solidFill>
              </a:rPr>
              <a:t>AI</a:t>
            </a:r>
            <a:r>
              <a:rPr lang="zh-CN" altLang="en-US" dirty="0">
                <a:solidFill>
                  <a:schemeClr val="tx1"/>
                </a:solidFill>
              </a:rPr>
              <a:t> </a:t>
            </a:r>
            <a:r>
              <a:rPr lang="en-US" altLang="zh-CN" dirty="0">
                <a:solidFill>
                  <a:schemeClr val="tx1"/>
                </a:solidFill>
              </a:rPr>
              <a:t>is</a:t>
            </a:r>
            <a:r>
              <a:rPr lang="zh-CN" altLang="en-US" dirty="0">
                <a:solidFill>
                  <a:schemeClr val="tx1"/>
                </a:solidFill>
              </a:rPr>
              <a:t> </a:t>
            </a:r>
            <a:r>
              <a:rPr lang="en-US" altLang="zh-CN" dirty="0">
                <a:solidFill>
                  <a:srgbClr val="FF0000"/>
                </a:solidFill>
              </a:rPr>
              <a:t>lots</a:t>
            </a:r>
            <a:r>
              <a:rPr lang="zh-CN" altLang="en-US" dirty="0">
                <a:solidFill>
                  <a:srgbClr val="FF0000"/>
                </a:solidFill>
              </a:rPr>
              <a:t> </a:t>
            </a:r>
            <a:r>
              <a:rPr lang="en-US" altLang="zh-CN" dirty="0">
                <a:solidFill>
                  <a:srgbClr val="FF0000"/>
                </a:solidFill>
              </a:rPr>
              <a:t>of</a:t>
            </a:r>
            <a:r>
              <a:rPr lang="zh-CN" altLang="en-US" dirty="0">
                <a:solidFill>
                  <a:srgbClr val="FF0000"/>
                </a:solidFill>
              </a:rPr>
              <a:t> </a:t>
            </a:r>
            <a:r>
              <a:rPr lang="en-US" altLang="zh-CN" dirty="0">
                <a:solidFill>
                  <a:srgbClr val="FF0000"/>
                </a:solidFill>
              </a:rPr>
              <a:t>fun</a:t>
            </a:r>
            <a:r>
              <a:rPr lang="en-US" altLang="zh-CN" dirty="0">
                <a:solidFill>
                  <a:schemeClr val="tx1"/>
                </a:solidFill>
              </a:rPr>
              <a:t>!</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Conclusions</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a:xfrm>
            <a:off x="15111160" y="8629011"/>
            <a:ext cx="848129" cy="365760"/>
          </a:xfrm>
        </p:spPr>
        <p:txBody>
          <a:bodyPr/>
          <a:lstStyle/>
          <a:p>
            <a:fld id="{91F31FA6-B0B4-9940-9B47-E6B321700686}" type="slidenum">
              <a:rPr lang="en-US" smtClean="0"/>
              <a:pPr/>
              <a:t>36</a:t>
            </a:fld>
            <a:endParaRPr lang="en-US" dirty="0"/>
          </a:p>
        </p:txBody>
      </p:sp>
    </p:spTree>
    <p:extLst>
      <p:ext uri="{BB962C8B-B14F-4D97-AF65-F5344CB8AC3E}">
        <p14:creationId xmlns:p14="http://schemas.microsoft.com/office/powerpoint/2010/main" val="3765244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us</a:t>
            </a:r>
            <a:r>
              <a:rPr lang="zh-CN" altLang="en-US" dirty="0"/>
              <a:t> </a:t>
            </a:r>
            <a:r>
              <a:rPr lang="en-US" altLang="zh-CN" dirty="0"/>
              <a:t>in</a:t>
            </a:r>
            <a:r>
              <a:rPr lang="zh-CN" altLang="en-US" dirty="0"/>
              <a:t> </a:t>
            </a:r>
            <a:r>
              <a:rPr lang="en-US" altLang="zh-CN" dirty="0"/>
              <a:t>South</a:t>
            </a:r>
            <a:r>
              <a:rPr lang="zh-CN" altLang="en-US" dirty="0"/>
              <a:t> </a:t>
            </a:r>
            <a:r>
              <a:rPr lang="en-US" altLang="zh-CN" dirty="0"/>
              <a:t>Bend!</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37</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E89AE5B-616E-C33D-2C7C-B1EDF2E48DC4}"/>
              </a:ext>
            </a:extLst>
          </p:cNvPr>
          <p:cNvSpPr/>
          <p:nvPr/>
        </p:nvSpPr>
        <p:spPr>
          <a:xfrm>
            <a:off x="609600" y="8552329"/>
            <a:ext cx="1434353" cy="412377"/>
          </a:xfrm>
          <a:prstGeom prst="rect">
            <a:avLst/>
          </a:prstGeom>
          <a:solidFill>
            <a:schemeClr val="bg2">
              <a:lumMod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itle 3">
            <a:extLst>
              <a:ext uri="{FF2B5EF4-FFF2-40B4-BE49-F238E27FC236}">
                <a16:creationId xmlns:a16="http://schemas.microsoft.com/office/drawing/2014/main" id="{72656426-FEDA-820B-CCD9-97616ED6DEF8}"/>
              </a:ext>
            </a:extLst>
          </p:cNvPr>
          <p:cNvSpPr>
            <a:spLocks noGrp="1"/>
          </p:cNvSpPr>
          <p:nvPr>
            <p:ph type="title"/>
          </p:nvPr>
        </p:nvSpPr>
        <p:spPr>
          <a:xfrm>
            <a:off x="812270" y="1768909"/>
            <a:ext cx="14631460" cy="618302"/>
          </a:xfrm>
        </p:spPr>
        <p:txBody>
          <a:bodyPr/>
          <a:lstStyle/>
          <a:p>
            <a:r>
              <a:rPr lang="en-US" altLang="zh-CN" sz="7200" dirty="0">
                <a:solidFill>
                  <a:srgbClr val="C00000"/>
                </a:solidFill>
              </a:rPr>
              <a:t>WARNING</a:t>
            </a:r>
            <a:endParaRPr lang="en-US" sz="7200" dirty="0">
              <a:solidFill>
                <a:srgbClr val="C00000"/>
              </a:solidFill>
            </a:endParaRPr>
          </a:p>
        </p:txBody>
      </p:sp>
      <p:sp>
        <p:nvSpPr>
          <p:cNvPr id="12" name="TextBox 11">
            <a:extLst>
              <a:ext uri="{FF2B5EF4-FFF2-40B4-BE49-F238E27FC236}">
                <a16:creationId xmlns:a16="http://schemas.microsoft.com/office/drawing/2014/main" id="{AB87189F-37BF-1EBC-27BD-679FDA68C2B0}"/>
              </a:ext>
            </a:extLst>
          </p:cNvPr>
          <p:cNvSpPr txBox="1"/>
          <p:nvPr/>
        </p:nvSpPr>
        <p:spPr>
          <a:xfrm>
            <a:off x="1741848" y="2930613"/>
            <a:ext cx="13101911" cy="5078313"/>
          </a:xfrm>
          <a:prstGeom prst="rect">
            <a:avLst/>
          </a:prstGeom>
          <a:noFill/>
        </p:spPr>
        <p:txBody>
          <a:bodyPr wrap="square" rtlCol="0">
            <a:spAutoFit/>
          </a:bodyPr>
          <a:lstStyle/>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contains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different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types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techniques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thus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provides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very</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limited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For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detail,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welcome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ask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questions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end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can</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related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papers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cited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of</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slides.</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Slide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numbers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are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bottom</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to</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help</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Q&amp;A.</a:t>
            </a:r>
          </a:p>
          <a:p>
            <a:endParaRPr lang="en-US" altLang="zh-CN" sz="3600" dirty="0">
              <a:solidFill>
                <a:schemeClr val="bg1"/>
              </a:solidFill>
              <a:latin typeface="Aptos Narrow" panose="020F0502020204030204" pitchFamily="34" charset="0"/>
              <a:ea typeface="Source Sans Pro" panose="020F0502020204030204" pitchFamily="34" charset="0"/>
              <a:cs typeface="Helvetica Neue"/>
            </a:endParaRP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This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talk</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would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not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be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possible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without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collaborators</a:t>
            </a:r>
          </a:p>
          <a:p>
            <a:r>
              <a:rPr lang="en-US" altLang="zh-CN" sz="3600" dirty="0">
                <a:solidFill>
                  <a:schemeClr val="bg1"/>
                </a:solidFill>
                <a:latin typeface="Aptos Narrow" panose="020F0502020204030204" pitchFamily="34" charset="0"/>
                <a:ea typeface="Source Sans Pro" panose="020F0502020204030204" pitchFamily="34" charset="0"/>
                <a:cs typeface="Helvetica Neue"/>
              </a:rPr>
              <a:t>and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our</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amazing</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students</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you</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will</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find</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dirty="0">
                <a:solidFill>
                  <a:schemeClr val="bg1"/>
                </a:solidFill>
                <a:latin typeface="Aptos Narrow" panose="020F0502020204030204" pitchFamily="34" charset="0"/>
                <a:ea typeface="Source Sans Pro" panose="020F0502020204030204" pitchFamily="34" charset="0"/>
                <a:cs typeface="Helvetica Neue"/>
              </a:rPr>
              <a:t>the</a:t>
            </a:r>
            <a:r>
              <a:rPr lang="zh-CN" altLang="en-US" sz="3600"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top</a:t>
            </a:r>
            <a:r>
              <a:rPr lang="zh-CN" altLang="en-US" sz="3600" u="sng" dirty="0">
                <a:solidFill>
                  <a:schemeClr val="bg1"/>
                </a:solidFill>
                <a:latin typeface="Aptos Narrow" panose="020F0502020204030204" pitchFamily="34" charset="0"/>
                <a:ea typeface="Source Sans Pro" panose="020F0502020204030204" pitchFamily="34" charset="0"/>
                <a:cs typeface="Helvetica Neue"/>
              </a:rPr>
              <a:t> </a:t>
            </a:r>
            <a:r>
              <a:rPr lang="en-US" altLang="zh-CN" sz="3600" u="sng" dirty="0">
                <a:solidFill>
                  <a:schemeClr val="bg1"/>
                </a:solidFill>
                <a:latin typeface="Aptos Narrow" panose="020F0502020204030204" pitchFamily="34" charset="0"/>
                <a:ea typeface="Source Sans Pro" panose="020F0502020204030204" pitchFamily="34" charset="0"/>
                <a:cs typeface="Helvetica Neue"/>
              </a:rPr>
              <a:t>right</a:t>
            </a:r>
            <a:r>
              <a:rPr lang="en-US" altLang="zh-CN" sz="3600" dirty="0">
                <a:solidFill>
                  <a:schemeClr val="bg1"/>
                </a:solidFill>
                <a:latin typeface="Aptos Narrow" panose="020F0502020204030204" pitchFamily="34" charset="0"/>
                <a:ea typeface="Source Sans Pro" panose="020F0502020204030204" pitchFamily="34" charset="0"/>
                <a:cs typeface="Helvetica Neue"/>
              </a:rPr>
              <a:t>.</a:t>
            </a:r>
          </a:p>
          <a:p>
            <a:endParaRPr lang="en-US" sz="3600" dirty="0">
              <a:solidFill>
                <a:schemeClr val="bg1"/>
              </a:solidFill>
              <a:latin typeface="Aptos Narrow" panose="020F0502020204030204" pitchFamily="34" charset="0"/>
              <a:ea typeface="Source Sans Pro" panose="020F0502020204030204" pitchFamily="34" charset="0"/>
              <a:cs typeface="Helvetica Neue"/>
            </a:endParaRPr>
          </a:p>
        </p:txBody>
      </p:sp>
      <p:sp>
        <p:nvSpPr>
          <p:cNvPr id="2" name="Slide Number Placeholder 4">
            <a:extLst>
              <a:ext uri="{FF2B5EF4-FFF2-40B4-BE49-F238E27FC236}">
                <a16:creationId xmlns:a16="http://schemas.microsoft.com/office/drawing/2014/main" id="{4E9A397E-1609-19C1-FC84-0F9E74F1151D}"/>
              </a:ext>
            </a:extLst>
          </p:cNvPr>
          <p:cNvSpPr>
            <a:spLocks noGrp="1"/>
          </p:cNvSpPr>
          <p:nvPr>
            <p:ph type="sldNum" sz="quarter" idx="11"/>
          </p:nvPr>
        </p:nvSpPr>
        <p:spPr>
          <a:xfrm>
            <a:off x="15115705" y="8616409"/>
            <a:ext cx="848129" cy="365760"/>
          </a:xfrm>
        </p:spPr>
        <p:txBody>
          <a:bodyPr/>
          <a:lstStyle/>
          <a:p>
            <a:pPr>
              <a:defRPr/>
            </a:pPr>
            <a:fld id="{91F31FA6-B0B4-9940-9B47-E6B321700686}" type="slidenum">
              <a:rPr lang="en-US" sz="3600" smtClean="0">
                <a:solidFill>
                  <a:schemeClr val="bg1"/>
                </a:solidFill>
              </a:rPr>
              <a:pPr>
                <a:defRPr/>
              </a:pPr>
              <a:t>3</a:t>
            </a:fld>
            <a:endParaRPr lang="en-US" sz="3600">
              <a:solidFill>
                <a:schemeClr val="bg1"/>
              </a:solidFill>
            </a:endParaRPr>
          </a:p>
        </p:txBody>
      </p:sp>
    </p:spTree>
    <p:extLst>
      <p:ext uri="{BB962C8B-B14F-4D97-AF65-F5344CB8AC3E}">
        <p14:creationId xmlns:p14="http://schemas.microsoft.com/office/powerpoint/2010/main" val="4133207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A13D350-DFD7-2A47-2138-B161B136C462}"/>
              </a:ext>
            </a:extLst>
          </p:cNvPr>
          <p:cNvGrpSpPr/>
          <p:nvPr/>
        </p:nvGrpSpPr>
        <p:grpSpPr>
          <a:xfrm>
            <a:off x="6025" y="4548108"/>
            <a:ext cx="8128508" cy="4600417"/>
            <a:chOff x="-13025" y="4586208"/>
            <a:chExt cx="8128508" cy="4600417"/>
          </a:xfrm>
        </p:grpSpPr>
        <p:pic>
          <p:nvPicPr>
            <p:cNvPr id="1028" name="Picture 4">
              <a:extLst>
                <a:ext uri="{FF2B5EF4-FFF2-40B4-BE49-F238E27FC236}">
                  <a16:creationId xmlns:a16="http://schemas.microsoft.com/office/drawing/2014/main" id="{B121C10A-B319-9FCC-94D2-935F3EBCCB5A}"/>
                </a:ext>
              </a:extLst>
            </p:cNvPr>
            <p:cNvPicPr>
              <a:picLocks noChangeArrowheads="1"/>
            </p:cNvPicPr>
            <p:nvPr/>
          </p:nvPicPr>
          <p:blipFill>
            <a:blip r:embed="rId3"/>
            <a:srcRect/>
            <a:stretch/>
          </p:blipFill>
          <p:spPr bwMode="auto">
            <a:xfrm>
              <a:off x="-12517" y="4614625"/>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E49179D9-07DC-D9E5-A6F7-42326E9ADE7C}"/>
                </a:ext>
              </a:extLst>
            </p:cNvPr>
            <p:cNvSpPr txBox="1"/>
            <p:nvPr/>
          </p:nvSpPr>
          <p:spPr>
            <a:xfrm>
              <a:off x="-13025" y="4586208"/>
              <a:ext cx="5956952"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Software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&amp;</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Network</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Security</a:t>
              </a:r>
              <a:r>
                <a:rPr lang="zh-CN" altLang="en-US" sz="3200" b="1" dirty="0">
                  <a:solidFill>
                    <a:schemeClr val="bg1"/>
                  </a:solidFill>
                  <a:latin typeface="Colfax" panose="020B0304000000010002" pitchFamily="34" charset="0"/>
                  <a:cs typeface="Helvetica Neue"/>
                </a:rPr>
                <a:t> </a:t>
              </a:r>
              <a:endParaRPr lang="en-US" sz="3200" b="1" dirty="0">
                <a:solidFill>
                  <a:schemeClr val="bg1"/>
                </a:solidFill>
                <a:latin typeface="Colfax" panose="020B0304000000010002" pitchFamily="34" charset="0"/>
                <a:cs typeface="Helvetica Neue"/>
              </a:endParaRPr>
            </a:p>
          </p:txBody>
        </p:sp>
      </p:grpSp>
      <p:grpSp>
        <p:nvGrpSpPr>
          <p:cNvPr id="13" name="Group 12">
            <a:extLst>
              <a:ext uri="{FF2B5EF4-FFF2-40B4-BE49-F238E27FC236}">
                <a16:creationId xmlns:a16="http://schemas.microsoft.com/office/drawing/2014/main" id="{8498D157-C79D-2ECD-E881-AC45E1C9D0DB}"/>
              </a:ext>
            </a:extLst>
          </p:cNvPr>
          <p:cNvGrpSpPr/>
          <p:nvPr/>
        </p:nvGrpSpPr>
        <p:grpSpPr>
          <a:xfrm>
            <a:off x="8126984" y="-14208"/>
            <a:ext cx="8128508" cy="4586208"/>
            <a:chOff x="8126984" y="-14208"/>
            <a:chExt cx="8128508" cy="4586208"/>
          </a:xfrm>
        </p:grpSpPr>
        <p:pic>
          <p:nvPicPr>
            <p:cNvPr id="1030" name="Picture 6">
              <a:extLst>
                <a:ext uri="{FF2B5EF4-FFF2-40B4-BE49-F238E27FC236}">
                  <a16:creationId xmlns:a16="http://schemas.microsoft.com/office/drawing/2014/main" id="{8B5ACE70-FF1E-8645-AD64-A344302784E5}"/>
                </a:ext>
              </a:extLst>
            </p:cNvPr>
            <p:cNvPicPr>
              <a:picLocks noChangeArrowheads="1"/>
            </p:cNvPicPr>
            <p:nvPr/>
          </p:nvPicPr>
          <p:blipFill>
            <a:blip r:embed="rId4"/>
            <a:srcRect/>
            <a:stretch/>
          </p:blipFill>
          <p:spPr bwMode="auto">
            <a:xfrm>
              <a:off x="8127492" y="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99E9988-D535-9803-B23A-603FAE1152EF}"/>
                </a:ext>
              </a:extLst>
            </p:cNvPr>
            <p:cNvSpPr txBox="1"/>
            <p:nvPr/>
          </p:nvSpPr>
          <p:spPr>
            <a:xfrm>
              <a:off x="8126984" y="-14208"/>
              <a:ext cx="3557705"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Online</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Education</a:t>
              </a:r>
              <a:endParaRPr lang="en-US" sz="3200" b="1" dirty="0">
                <a:solidFill>
                  <a:schemeClr val="bg1"/>
                </a:solidFill>
                <a:latin typeface="Colfax" panose="020B0304000000010002" pitchFamily="34" charset="0"/>
                <a:cs typeface="Helvetica Neue"/>
              </a:endParaRPr>
            </a:p>
          </p:txBody>
        </p:sp>
      </p:grpSp>
      <p:grpSp>
        <p:nvGrpSpPr>
          <p:cNvPr id="14" name="Group 13">
            <a:extLst>
              <a:ext uri="{FF2B5EF4-FFF2-40B4-BE49-F238E27FC236}">
                <a16:creationId xmlns:a16="http://schemas.microsoft.com/office/drawing/2014/main" id="{4091A46B-5DD0-FD68-5FF1-2CF8CEA381AB}"/>
              </a:ext>
            </a:extLst>
          </p:cNvPr>
          <p:cNvGrpSpPr/>
          <p:nvPr/>
        </p:nvGrpSpPr>
        <p:grpSpPr>
          <a:xfrm>
            <a:off x="8137576" y="4557791"/>
            <a:ext cx="8128000" cy="4586209"/>
            <a:chOff x="8137576" y="4557791"/>
            <a:chExt cx="8128000" cy="4586209"/>
          </a:xfrm>
        </p:grpSpPr>
        <p:pic>
          <p:nvPicPr>
            <p:cNvPr id="1032" name="Picture 8">
              <a:extLst>
                <a:ext uri="{FF2B5EF4-FFF2-40B4-BE49-F238E27FC236}">
                  <a16:creationId xmlns:a16="http://schemas.microsoft.com/office/drawing/2014/main" id="{B5C64B2B-FF7E-AAB6-883B-024F2C07F83F}"/>
                </a:ext>
              </a:extLst>
            </p:cNvPr>
            <p:cNvPicPr>
              <a:picLocks noChangeArrowheads="1"/>
            </p:cNvPicPr>
            <p:nvPr/>
          </p:nvPicPr>
          <p:blipFill>
            <a:blip r:embed="rId5"/>
            <a:srcRect/>
            <a:stretch/>
          </p:blipFill>
          <p:spPr bwMode="auto">
            <a:xfrm>
              <a:off x="8137576" y="4572000"/>
              <a:ext cx="8128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4AE668D-3BDA-9BBF-6897-6A7AC50520C3}"/>
                </a:ext>
              </a:extLst>
            </p:cNvPr>
            <p:cNvSpPr txBox="1"/>
            <p:nvPr/>
          </p:nvSpPr>
          <p:spPr>
            <a:xfrm>
              <a:off x="8139100" y="4557791"/>
              <a:ext cx="2925737"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Mental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Health</a:t>
              </a:r>
              <a:endParaRPr lang="en-US" sz="3200" b="1" dirty="0">
                <a:solidFill>
                  <a:schemeClr val="bg1"/>
                </a:solidFill>
                <a:latin typeface="Colfax" panose="020B0304000000010002" pitchFamily="34" charset="0"/>
                <a:cs typeface="Helvetica Neue"/>
              </a:endParaRPr>
            </a:p>
          </p:txBody>
        </p:sp>
      </p:grpSp>
      <p:grpSp>
        <p:nvGrpSpPr>
          <p:cNvPr id="3" name="Group 2">
            <a:extLst>
              <a:ext uri="{FF2B5EF4-FFF2-40B4-BE49-F238E27FC236}">
                <a16:creationId xmlns:a16="http://schemas.microsoft.com/office/drawing/2014/main" id="{1A1F11A3-FB3B-C28F-B7CA-41EF0FE2CAEB}"/>
              </a:ext>
            </a:extLst>
          </p:cNvPr>
          <p:cNvGrpSpPr/>
          <p:nvPr/>
        </p:nvGrpSpPr>
        <p:grpSpPr>
          <a:xfrm>
            <a:off x="0" y="-22859"/>
            <a:ext cx="8147659" cy="4594859"/>
            <a:chOff x="0" y="-22859"/>
            <a:chExt cx="8147659" cy="4594859"/>
          </a:xfrm>
        </p:grpSpPr>
        <p:pic>
          <p:nvPicPr>
            <p:cNvPr id="4" name="Picture 2" descr="Some plastics learn to repair themselves">
              <a:extLst>
                <a:ext uri="{FF2B5EF4-FFF2-40B4-BE49-F238E27FC236}">
                  <a16:creationId xmlns:a16="http://schemas.microsoft.com/office/drawing/2014/main" id="{83E2C948-DB11-4DED-1DF6-0D4B94EFA8A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8147659" cy="4572000"/>
            </a:xfrm>
            <a:prstGeom prst="rect">
              <a:avLst/>
            </a:prstGeom>
            <a:noFill/>
            <a:ln w="76200">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FC6FDB-6C14-66C1-53AD-7736824D31D4}"/>
                </a:ext>
              </a:extLst>
            </p:cNvPr>
            <p:cNvSpPr txBox="1"/>
            <p:nvPr/>
          </p:nvSpPr>
          <p:spPr>
            <a:xfrm>
              <a:off x="21184" y="-22859"/>
              <a:ext cx="3464731" cy="584775"/>
            </a:xfrm>
            <a:prstGeom prst="rect">
              <a:avLst/>
            </a:prstGeom>
            <a:solidFill>
              <a:srgbClr val="002060"/>
            </a:solidFill>
          </p:spPr>
          <p:txBody>
            <a:bodyPr wrap="none" rtlCol="0">
              <a:spAutoFit/>
            </a:bodyPr>
            <a:lstStyle/>
            <a:p>
              <a:r>
                <a:rPr lang="en-US" altLang="zh-CN" sz="3200" b="1" dirty="0">
                  <a:solidFill>
                    <a:schemeClr val="bg1"/>
                  </a:solidFill>
                  <a:latin typeface="Colfax" panose="020B0304000000010002" pitchFamily="34" charset="0"/>
                  <a:cs typeface="Helvetica Neue"/>
                </a:rPr>
                <a:t>Material</a:t>
              </a:r>
              <a:r>
                <a:rPr lang="zh-CN" altLang="en-US" sz="3200" b="1" dirty="0">
                  <a:solidFill>
                    <a:schemeClr val="bg1"/>
                  </a:solidFill>
                  <a:latin typeface="Colfax" panose="020B0304000000010002" pitchFamily="34" charset="0"/>
                  <a:cs typeface="Helvetica Neue"/>
                </a:rPr>
                <a:t> </a:t>
              </a:r>
              <a:r>
                <a:rPr lang="en-US" altLang="zh-CN" sz="3200" b="1" dirty="0">
                  <a:solidFill>
                    <a:schemeClr val="bg1"/>
                  </a:solidFill>
                  <a:latin typeface="Colfax" panose="020B0304000000010002" pitchFamily="34" charset="0"/>
                  <a:cs typeface="Helvetica Neue"/>
                </a:rPr>
                <a:t>Science</a:t>
              </a:r>
              <a:endParaRPr lang="en-US" sz="3200" b="1" dirty="0">
                <a:solidFill>
                  <a:schemeClr val="bg1"/>
                </a:solidFill>
                <a:latin typeface="Colfax" panose="020B0304000000010002" pitchFamily="34" charset="0"/>
                <a:cs typeface="Helvetica Neue"/>
              </a:endParaRPr>
            </a:p>
          </p:txBody>
        </p:sp>
        <p:pic>
          <p:nvPicPr>
            <p:cNvPr id="6" name="Picture 2" descr="Notre Dame Engineering (@NDengineering) / X">
              <a:extLst>
                <a:ext uri="{FF2B5EF4-FFF2-40B4-BE49-F238E27FC236}">
                  <a16:creationId xmlns:a16="http://schemas.microsoft.com/office/drawing/2014/main" id="{6A5D0CC1-393E-8DFE-0538-A78EF8B1DF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3883" y="3181940"/>
              <a:ext cx="1371600" cy="13716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3575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5</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7" y="8683566"/>
            <a:ext cx="14976223"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Barnett et al. (2020). Designing exceptional gas-separation polymer membranes using machine learning.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6(20), eaaz4301.</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Gas-separation Polymer Material</a:t>
            </a:r>
            <a:r>
              <a:rPr lang="zh-CN" altLang="en-US" dirty="0"/>
              <a:t> </a:t>
            </a:r>
            <a:r>
              <a:rPr lang="en-US" altLang="zh-CN" sz="2400" b="0" dirty="0"/>
              <a:t>[1]</a:t>
            </a:r>
            <a:endParaRPr lang="en-US" b="0" dirty="0"/>
          </a:p>
        </p:txBody>
      </p:sp>
      <p:grpSp>
        <p:nvGrpSpPr>
          <p:cNvPr id="6" name="Group 5">
            <a:extLst>
              <a:ext uri="{FF2B5EF4-FFF2-40B4-BE49-F238E27FC236}">
                <a16:creationId xmlns:a16="http://schemas.microsoft.com/office/drawing/2014/main" id="{FA18F256-532A-161C-58E8-F96E2967090B}"/>
              </a:ext>
            </a:extLst>
          </p:cNvPr>
          <p:cNvGrpSpPr/>
          <p:nvPr/>
        </p:nvGrpSpPr>
        <p:grpSpPr>
          <a:xfrm>
            <a:off x="811539" y="2092453"/>
            <a:ext cx="7223617" cy="5609677"/>
            <a:chOff x="8740218" y="910181"/>
            <a:chExt cx="7223617" cy="5609677"/>
          </a:xfrm>
        </p:grpSpPr>
        <p:pic>
          <p:nvPicPr>
            <p:cNvPr id="7" name="Picture 2">
              <a:extLst>
                <a:ext uri="{FF2B5EF4-FFF2-40B4-BE49-F238E27FC236}">
                  <a16:creationId xmlns:a16="http://schemas.microsoft.com/office/drawing/2014/main" id="{CF67DD5D-6122-36BE-83C7-4956A56951D7}"/>
                </a:ext>
              </a:extLst>
            </p:cNvPr>
            <p:cNvPicPr>
              <a:picLocks noChangeAspect="1" noChangeArrowheads="1"/>
            </p:cNvPicPr>
            <p:nvPr/>
          </p:nvPicPr>
          <p:blipFill>
            <a:blip r:embed="rId3"/>
            <a:srcRect/>
            <a:stretch/>
          </p:blipFill>
          <p:spPr bwMode="auto">
            <a:xfrm>
              <a:off x="8740218" y="910181"/>
              <a:ext cx="3657600" cy="26996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FEA07C7-4836-AA6D-AC80-BE56076DE62C}"/>
                </a:ext>
              </a:extLst>
            </p:cNvPr>
            <p:cNvSpPr/>
            <p:nvPr/>
          </p:nvSpPr>
          <p:spPr>
            <a:xfrm>
              <a:off x="12578080" y="2266762"/>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1" name="Straight Arrow Connector 10">
              <a:extLst>
                <a:ext uri="{FF2B5EF4-FFF2-40B4-BE49-F238E27FC236}">
                  <a16:creationId xmlns:a16="http://schemas.microsoft.com/office/drawing/2014/main" id="{A9AD8E66-DCC7-0D44-ABC1-52524CD09A9C}"/>
                </a:ext>
              </a:extLst>
            </p:cNvPr>
            <p:cNvCxnSpPr/>
            <p:nvPr/>
          </p:nvCxnSpPr>
          <p:spPr>
            <a:xfrm>
              <a:off x="1314704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0F6BEBF-EE67-BB55-DDFE-CE938AAAD147}"/>
                </a:ext>
              </a:extLst>
            </p:cNvPr>
            <p:cNvCxnSpPr/>
            <p:nvPr/>
          </p:nvCxnSpPr>
          <p:spPr>
            <a:xfrm>
              <a:off x="14579600" y="113792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9CC29684-1B96-2013-616A-1950A77B351A}"/>
                </a:ext>
              </a:extLst>
            </p:cNvPr>
            <p:cNvSpPr txBox="1"/>
            <p:nvPr/>
          </p:nvSpPr>
          <p:spPr>
            <a:xfrm>
              <a:off x="131470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17" name="TextBox 16">
              <a:extLst>
                <a:ext uri="{FF2B5EF4-FFF2-40B4-BE49-F238E27FC236}">
                  <a16:creationId xmlns:a16="http://schemas.microsoft.com/office/drawing/2014/main" id="{5BB628F9-FCED-31FA-E59B-EFF4B10B2532}"/>
                </a:ext>
              </a:extLst>
            </p:cNvPr>
            <p:cNvSpPr txBox="1"/>
            <p:nvPr/>
          </p:nvSpPr>
          <p:spPr>
            <a:xfrm>
              <a:off x="14594840" y="136455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CH</a:t>
              </a:r>
              <a:r>
                <a:rPr lang="en-US" altLang="zh-CN" sz="2800" b="1" baseline="-25000" dirty="0">
                  <a:solidFill>
                    <a:schemeClr val="bg2">
                      <a:lumMod val="10000"/>
                    </a:schemeClr>
                  </a:solidFill>
                  <a:latin typeface="Colfax" panose="020B0304000000010002" pitchFamily="34" charset="0"/>
                </a:rPr>
                <a:t>4</a:t>
              </a:r>
              <a:endParaRPr lang="en-US" b="1" baseline="-25000" dirty="0"/>
            </a:p>
          </p:txBody>
        </p:sp>
        <p:cxnSp>
          <p:nvCxnSpPr>
            <p:cNvPr id="19" name="Straight Arrow Connector 18">
              <a:extLst>
                <a:ext uri="{FF2B5EF4-FFF2-40B4-BE49-F238E27FC236}">
                  <a16:creationId xmlns:a16="http://schemas.microsoft.com/office/drawing/2014/main" id="{4FF29687-E84D-1843-123A-A2FBD8308077}"/>
                </a:ext>
              </a:extLst>
            </p:cNvPr>
            <p:cNvCxnSpPr/>
            <p:nvPr/>
          </p:nvCxnSpPr>
          <p:spPr>
            <a:xfrm>
              <a:off x="13162280" y="2502990"/>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D97764B6-0459-03CC-AFA9-22E2DEA23CBD}"/>
                </a:ext>
              </a:extLst>
            </p:cNvPr>
            <p:cNvSpPr txBox="1"/>
            <p:nvPr/>
          </p:nvSpPr>
          <p:spPr>
            <a:xfrm>
              <a:off x="13162280" y="2729621"/>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CO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pic>
          <p:nvPicPr>
            <p:cNvPr id="23" name="Picture 4">
              <a:extLst>
                <a:ext uri="{FF2B5EF4-FFF2-40B4-BE49-F238E27FC236}">
                  <a16:creationId xmlns:a16="http://schemas.microsoft.com/office/drawing/2014/main" id="{97B8FFE5-624D-6FA1-6025-42C6E77092D7}"/>
                </a:ext>
              </a:extLst>
            </p:cNvPr>
            <p:cNvPicPr>
              <a:picLocks noChangeAspect="1" noChangeArrowheads="1"/>
            </p:cNvPicPr>
            <p:nvPr/>
          </p:nvPicPr>
          <p:blipFill>
            <a:blip r:embed="rId4"/>
            <a:srcRect/>
            <a:stretch/>
          </p:blipFill>
          <p:spPr bwMode="auto">
            <a:xfrm>
              <a:off x="8748646" y="3776658"/>
              <a:ext cx="3640744" cy="27432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6EAF30EC-003E-13C0-B4D5-0804130CDFF7}"/>
                </a:ext>
              </a:extLst>
            </p:cNvPr>
            <p:cNvSpPr/>
            <p:nvPr/>
          </p:nvSpPr>
          <p:spPr>
            <a:xfrm>
              <a:off x="12605954" y="5136937"/>
              <a:ext cx="3322320" cy="45719"/>
            </a:xfrm>
            <a:prstGeom prst="rect">
              <a:avLst/>
            </a:prstGeom>
            <a:solidFill>
              <a:schemeClr val="bg2"/>
            </a:solidFill>
            <a:ln w="19050">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25" name="Straight Arrow Connector 24">
              <a:extLst>
                <a:ext uri="{FF2B5EF4-FFF2-40B4-BE49-F238E27FC236}">
                  <a16:creationId xmlns:a16="http://schemas.microsoft.com/office/drawing/2014/main" id="{F65792E9-05D4-BFB6-8BAD-199D4B512B35}"/>
                </a:ext>
              </a:extLst>
            </p:cNvPr>
            <p:cNvCxnSpPr/>
            <p:nvPr/>
          </p:nvCxnSpPr>
          <p:spPr>
            <a:xfrm>
              <a:off x="1317491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61FCEB21-64E6-2779-FC69-C4F7CFCC9C14}"/>
                </a:ext>
              </a:extLst>
            </p:cNvPr>
            <p:cNvCxnSpPr/>
            <p:nvPr/>
          </p:nvCxnSpPr>
          <p:spPr>
            <a:xfrm>
              <a:off x="14607474" y="400809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5B1AB03F-9100-83D2-E249-F7C25813F16E}"/>
                </a:ext>
              </a:extLst>
            </p:cNvPr>
            <p:cNvSpPr txBox="1"/>
            <p:nvPr/>
          </p:nvSpPr>
          <p:spPr>
            <a:xfrm>
              <a:off x="13174914" y="423472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sp>
          <p:nvSpPr>
            <p:cNvPr id="32" name="TextBox 31">
              <a:extLst>
                <a:ext uri="{FF2B5EF4-FFF2-40B4-BE49-F238E27FC236}">
                  <a16:creationId xmlns:a16="http://schemas.microsoft.com/office/drawing/2014/main" id="{10E947C8-7FB3-1A44-A49E-3B17CA522177}"/>
                </a:ext>
              </a:extLst>
            </p:cNvPr>
            <p:cNvSpPr txBox="1"/>
            <p:nvPr/>
          </p:nvSpPr>
          <p:spPr>
            <a:xfrm>
              <a:off x="14691299" y="3978081"/>
              <a:ext cx="1272536" cy="954107"/>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Other</a:t>
              </a:r>
              <a:r>
                <a:rPr lang="zh-CN" altLang="en-US" sz="2800" b="1" dirty="0">
                  <a:solidFill>
                    <a:schemeClr val="bg2">
                      <a:lumMod val="10000"/>
                    </a:schemeClr>
                  </a:solidFill>
                  <a:latin typeface="Colfax" panose="020B0304000000010002" pitchFamily="34" charset="0"/>
                </a:rPr>
                <a:t> </a:t>
              </a:r>
              <a:r>
                <a:rPr lang="en-US" altLang="zh-CN" sz="2800" b="1" dirty="0">
                  <a:solidFill>
                    <a:schemeClr val="bg2">
                      <a:lumMod val="10000"/>
                    </a:schemeClr>
                  </a:solidFill>
                  <a:latin typeface="Colfax" panose="020B0304000000010002" pitchFamily="34" charset="0"/>
                </a:rPr>
                <a:t>gas</a:t>
              </a:r>
              <a:endParaRPr lang="en-US" b="1" baseline="-25000" dirty="0"/>
            </a:p>
          </p:txBody>
        </p:sp>
        <p:cxnSp>
          <p:nvCxnSpPr>
            <p:cNvPr id="33" name="Straight Arrow Connector 32">
              <a:extLst>
                <a:ext uri="{FF2B5EF4-FFF2-40B4-BE49-F238E27FC236}">
                  <a16:creationId xmlns:a16="http://schemas.microsoft.com/office/drawing/2014/main" id="{636AB022-1115-D184-3E85-039E063281D3}"/>
                </a:ext>
              </a:extLst>
            </p:cNvPr>
            <p:cNvCxnSpPr/>
            <p:nvPr/>
          </p:nvCxnSpPr>
          <p:spPr>
            <a:xfrm>
              <a:off x="13190154" y="5373165"/>
              <a:ext cx="0" cy="894080"/>
            </a:xfrm>
            <a:prstGeom prst="straightConnector1">
              <a:avLst/>
            </a:prstGeom>
            <a:ln w="19050" cmpd="sng">
              <a:solidFill>
                <a:schemeClr val="bg2">
                  <a:lumMod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B84016FF-6883-8FA9-88B6-61B8D25D77CE}"/>
                </a:ext>
              </a:extLst>
            </p:cNvPr>
            <p:cNvSpPr txBox="1"/>
            <p:nvPr/>
          </p:nvSpPr>
          <p:spPr>
            <a:xfrm>
              <a:off x="13190154" y="5599796"/>
              <a:ext cx="889000" cy="523220"/>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O</a:t>
              </a:r>
              <a:r>
                <a:rPr lang="en-US" altLang="zh-CN" sz="2800" b="1" baseline="-25000" dirty="0">
                  <a:solidFill>
                    <a:schemeClr val="bg2">
                      <a:lumMod val="10000"/>
                    </a:schemeClr>
                  </a:solidFill>
                  <a:latin typeface="Colfax" panose="020B0304000000010002" pitchFamily="34" charset="0"/>
                </a:rPr>
                <a:t>2</a:t>
              </a:r>
              <a:endParaRPr lang="en-US" b="1" baseline="-25000" dirty="0"/>
            </a:p>
          </p:txBody>
        </p:sp>
      </p:grpSp>
      <p:grpSp>
        <p:nvGrpSpPr>
          <p:cNvPr id="48" name="Group 47">
            <a:extLst>
              <a:ext uri="{FF2B5EF4-FFF2-40B4-BE49-F238E27FC236}">
                <a16:creationId xmlns:a16="http://schemas.microsoft.com/office/drawing/2014/main" id="{EC539C40-6F27-956F-672D-AF2098BB5E17}"/>
              </a:ext>
            </a:extLst>
          </p:cNvPr>
          <p:cNvGrpSpPr>
            <a:grpSpLocks noChangeAspect="1"/>
          </p:cNvGrpSpPr>
          <p:nvPr/>
        </p:nvGrpSpPr>
        <p:grpSpPr>
          <a:xfrm>
            <a:off x="8549817" y="1582592"/>
            <a:ext cx="7095365" cy="6703368"/>
            <a:chOff x="8220821" y="1168985"/>
            <a:chExt cx="7772400" cy="7342999"/>
          </a:xfrm>
        </p:grpSpPr>
        <p:pic>
          <p:nvPicPr>
            <p:cNvPr id="37" name="Picture 36">
              <a:extLst>
                <a:ext uri="{FF2B5EF4-FFF2-40B4-BE49-F238E27FC236}">
                  <a16:creationId xmlns:a16="http://schemas.microsoft.com/office/drawing/2014/main" id="{2979F6E1-8D3D-E3D8-A245-5C7C93EBEA5B}"/>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7200"/>
                      </a14:imgEffect>
                      <a14:imgEffect>
                        <a14:brightnessContrast bright="40000" contrast="40000"/>
                      </a14:imgEffect>
                    </a14:imgLayer>
                  </a14:imgProps>
                </a:ext>
              </a:extLst>
            </a:blip>
            <a:stretch>
              <a:fillRect/>
            </a:stretch>
          </p:blipFill>
          <p:spPr>
            <a:xfrm>
              <a:off x="8220821" y="1168985"/>
              <a:ext cx="7772400" cy="7261973"/>
            </a:xfrm>
            <a:prstGeom prst="rect">
              <a:avLst/>
            </a:prstGeom>
          </p:spPr>
        </p:pic>
        <p:grpSp>
          <p:nvGrpSpPr>
            <p:cNvPr id="41" name="Group 40">
              <a:extLst>
                <a:ext uri="{FF2B5EF4-FFF2-40B4-BE49-F238E27FC236}">
                  <a16:creationId xmlns:a16="http://schemas.microsoft.com/office/drawing/2014/main" id="{6978AF9C-257A-2DD7-19BB-0083283FDE5D}"/>
                </a:ext>
              </a:extLst>
            </p:cNvPr>
            <p:cNvGrpSpPr/>
            <p:nvPr/>
          </p:nvGrpSpPr>
          <p:grpSpPr>
            <a:xfrm>
              <a:off x="8412669" y="4920550"/>
              <a:ext cx="3887321" cy="3591434"/>
              <a:chOff x="547448" y="4262090"/>
              <a:chExt cx="3887321" cy="3591434"/>
            </a:xfrm>
          </p:grpSpPr>
          <p:sp>
            <p:nvSpPr>
              <p:cNvPr id="42" name="TextBox 41">
                <a:extLst>
                  <a:ext uri="{FF2B5EF4-FFF2-40B4-BE49-F238E27FC236}">
                    <a16:creationId xmlns:a16="http://schemas.microsoft.com/office/drawing/2014/main" id="{27623E1D-753A-9DE3-41F8-E851B4674953}"/>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Permeability</a:t>
                </a:r>
                <a:endParaRPr lang="en-US" dirty="0">
                  <a:solidFill>
                    <a:schemeClr val="bg2">
                      <a:lumMod val="10000"/>
                    </a:schemeClr>
                  </a:solidFill>
                  <a:highlight>
                    <a:srgbClr val="FFFF00"/>
                  </a:highlight>
                </a:endParaRPr>
              </a:p>
            </p:txBody>
          </p:sp>
          <p:sp>
            <p:nvSpPr>
              <p:cNvPr id="43" name="TextBox 42">
                <a:extLst>
                  <a:ext uri="{FF2B5EF4-FFF2-40B4-BE49-F238E27FC236}">
                    <a16:creationId xmlns:a16="http://schemas.microsoft.com/office/drawing/2014/main" id="{010522E9-E165-AB79-6A7A-06432C5A02C7}"/>
                  </a:ext>
                </a:extLst>
              </p:cNvPr>
              <p:cNvSpPr txBox="1"/>
              <p:nvPr/>
            </p:nvSpPr>
            <p:spPr>
              <a:xfrm rot="16200000">
                <a:off x="-373291" y="5182829"/>
                <a:ext cx="2364697" cy="523219"/>
              </a:xfrm>
              <a:prstGeom prst="rect">
                <a:avLst/>
              </a:prstGeom>
              <a:noFill/>
            </p:spPr>
            <p:txBody>
              <a:bodyPr wrap="square">
                <a:spAutoFit/>
              </a:bodyPr>
              <a:lstStyle/>
              <a:p>
                <a:r>
                  <a:rPr lang="en-US" altLang="zh-CN" sz="2800" b="1" dirty="0">
                    <a:solidFill>
                      <a:schemeClr val="bg2">
                        <a:lumMod val="10000"/>
                      </a:schemeClr>
                    </a:solidFill>
                    <a:highlight>
                      <a:srgbClr val="FFFF00"/>
                    </a:highlight>
                    <a:latin typeface="Colfax" panose="020B0304000000010002" pitchFamily="34" charset="0"/>
                  </a:rPr>
                  <a:t>Selectivity</a:t>
                </a:r>
                <a:endParaRPr lang="en-US" dirty="0">
                  <a:solidFill>
                    <a:schemeClr val="bg2">
                      <a:lumMod val="10000"/>
                    </a:schemeClr>
                  </a:solidFill>
                  <a:highlight>
                    <a:srgbClr val="FFFF00"/>
                  </a:highlight>
                </a:endParaRPr>
              </a:p>
            </p:txBody>
          </p:sp>
        </p:grpSp>
        <p:grpSp>
          <p:nvGrpSpPr>
            <p:cNvPr id="45" name="Group 44">
              <a:extLst>
                <a:ext uri="{FF2B5EF4-FFF2-40B4-BE49-F238E27FC236}">
                  <a16:creationId xmlns:a16="http://schemas.microsoft.com/office/drawing/2014/main" id="{3E02A320-9B89-E47A-D4FD-402287B06006}"/>
                </a:ext>
              </a:extLst>
            </p:cNvPr>
            <p:cNvGrpSpPr/>
            <p:nvPr/>
          </p:nvGrpSpPr>
          <p:grpSpPr>
            <a:xfrm>
              <a:off x="11769986" y="1405066"/>
              <a:ext cx="4119174" cy="683468"/>
              <a:chOff x="3904765" y="746606"/>
              <a:chExt cx="4119174" cy="683468"/>
            </a:xfrm>
          </p:grpSpPr>
          <p:sp>
            <p:nvSpPr>
              <p:cNvPr id="46" name="12-Point Star 45">
                <a:extLst>
                  <a:ext uri="{FF2B5EF4-FFF2-40B4-BE49-F238E27FC236}">
                    <a16:creationId xmlns:a16="http://schemas.microsoft.com/office/drawing/2014/main" id="{3F63BC4B-4507-94EE-C82C-724B4E408757}"/>
                  </a:ext>
                </a:extLst>
              </p:cNvPr>
              <p:cNvSpPr>
                <a:spLocks noChangeAspect="1"/>
              </p:cNvSpPr>
              <p:nvPr/>
            </p:nvSpPr>
            <p:spPr>
              <a:xfrm>
                <a:off x="7566739" y="746606"/>
                <a:ext cx="457200" cy="457200"/>
              </a:xfrm>
              <a:prstGeom prst="star12">
                <a:avLst/>
              </a:prstGeom>
              <a:solidFill>
                <a:srgbClr val="FFFF00"/>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7" name="TextBox 46">
                <a:extLst>
                  <a:ext uri="{FF2B5EF4-FFF2-40B4-BE49-F238E27FC236}">
                    <a16:creationId xmlns:a16="http://schemas.microsoft.com/office/drawing/2014/main" id="{79D90A18-4A6C-A6BF-FF28-9EADC9B22A97}"/>
                  </a:ext>
                </a:extLst>
              </p:cNvPr>
              <p:cNvSpPr txBox="1"/>
              <p:nvPr/>
            </p:nvSpPr>
            <p:spPr>
              <a:xfrm>
                <a:off x="3904765" y="907500"/>
                <a:ext cx="3668552" cy="522574"/>
              </a:xfrm>
              <a:prstGeom prst="rect">
                <a:avLst/>
              </a:prstGeom>
              <a:noFill/>
            </p:spPr>
            <p:txBody>
              <a:bodyPr wrap="none" rtlCol="0">
                <a:spAutoFit/>
              </a:bodyPr>
              <a:lstStyle/>
              <a:p>
                <a:r>
                  <a:rPr lang="en-US" altLang="zh-CN" sz="2500" dirty="0">
                    <a:solidFill>
                      <a:schemeClr val="bg2">
                        <a:lumMod val="10000"/>
                      </a:schemeClr>
                    </a:solidFill>
                    <a:highlight>
                      <a:srgbClr val="FFFF00"/>
                    </a:highlight>
                    <a:latin typeface="Helvetica Neue"/>
                    <a:cs typeface="Helvetica Neue"/>
                  </a:rPr>
                  <a:t>Ideal</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polymer</a:t>
                </a:r>
                <a:r>
                  <a:rPr lang="zh-CN" altLang="en-US" sz="2500" dirty="0">
                    <a:solidFill>
                      <a:schemeClr val="bg2">
                        <a:lumMod val="10000"/>
                      </a:schemeClr>
                    </a:solidFill>
                    <a:highlight>
                      <a:srgbClr val="FFFF00"/>
                    </a:highlight>
                    <a:latin typeface="Helvetica Neue"/>
                    <a:cs typeface="Helvetica Neue"/>
                  </a:rPr>
                  <a:t> </a:t>
                </a:r>
                <a:r>
                  <a:rPr lang="en-US" altLang="zh-CN" sz="2500" dirty="0">
                    <a:solidFill>
                      <a:schemeClr val="bg2">
                        <a:lumMod val="10000"/>
                      </a:schemeClr>
                    </a:solidFill>
                    <a:highlight>
                      <a:srgbClr val="FFFF00"/>
                    </a:highlight>
                    <a:latin typeface="Helvetica Neue"/>
                    <a:cs typeface="Helvetica Neue"/>
                  </a:rPr>
                  <a:t>material</a:t>
                </a:r>
                <a:endParaRPr lang="en-US" sz="2500" dirty="0">
                  <a:solidFill>
                    <a:schemeClr val="bg2">
                      <a:lumMod val="10000"/>
                    </a:schemeClr>
                  </a:solidFill>
                  <a:highlight>
                    <a:srgbClr val="FFFF00"/>
                  </a:highlight>
                  <a:latin typeface="Helvetica Neue"/>
                  <a:cs typeface="Helvetica Neue"/>
                </a:endParaRPr>
              </a:p>
            </p:txBody>
          </p:sp>
        </p:grpSp>
      </p:grpSp>
      <p:pic>
        <p:nvPicPr>
          <p:cNvPr id="49" name="Picture 8" descr="Tengfei Luo">
            <a:extLst>
              <a:ext uri="{FF2B5EF4-FFF2-40B4-BE49-F238E27FC236}">
                <a16:creationId xmlns:a16="http://schemas.microsoft.com/office/drawing/2014/main" id="{35B50636-0E83-1997-5F0F-64E5A400FD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71928" y="269412"/>
            <a:ext cx="1097280" cy="109728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C2CA3BEA-B23C-81FE-9E5A-716F7AEE3C30}"/>
              </a:ext>
            </a:extLst>
          </p:cNvPr>
          <p:cNvSpPr txBox="1"/>
          <p:nvPr/>
        </p:nvSpPr>
        <p:spPr>
          <a:xfrm>
            <a:off x="14169208" y="480761"/>
            <a:ext cx="1505925" cy="707886"/>
          </a:xfrm>
          <a:prstGeom prst="rect">
            <a:avLst/>
          </a:prstGeom>
          <a:noFill/>
        </p:spPr>
        <p:txBody>
          <a:bodyPr wrap="none" rtlCol="0">
            <a:spAutoFit/>
          </a:bodyPr>
          <a:lstStyle/>
          <a:p>
            <a:r>
              <a:rPr lang="en-US" altLang="zh-CN" sz="2000" dirty="0" err="1">
                <a:latin typeface="Helvetica Neue"/>
                <a:cs typeface="Helvetica Neue"/>
              </a:rPr>
              <a:t>Tengfei</a:t>
            </a:r>
            <a:r>
              <a:rPr lang="zh-CN" altLang="en-US" sz="2000" dirty="0">
                <a:latin typeface="Helvetica Neue"/>
                <a:cs typeface="Helvetica Neue"/>
              </a:rPr>
              <a:t> </a:t>
            </a:r>
            <a:r>
              <a:rPr lang="en-US" altLang="zh-CN" sz="2000" dirty="0">
                <a:latin typeface="Helvetica Neue"/>
                <a:cs typeface="Helvetica Neue"/>
              </a:rPr>
              <a:t>Luo</a:t>
            </a:r>
          </a:p>
          <a:p>
            <a:r>
              <a:rPr lang="en-US" altLang="zh-CN" sz="2000" dirty="0">
                <a:latin typeface="Helvetica Neue"/>
                <a:cs typeface="Helvetica Neue"/>
              </a:rPr>
              <a:t>(ND</a:t>
            </a:r>
            <a:r>
              <a:rPr lang="zh-CN" altLang="en-US" sz="2000" dirty="0">
                <a:latin typeface="Helvetica Neue"/>
                <a:cs typeface="Helvetica Neue"/>
              </a:rPr>
              <a:t> </a:t>
            </a:r>
            <a:r>
              <a:rPr lang="en-US" altLang="zh-CN" sz="2000" dirty="0">
                <a:latin typeface="Helvetica Neue"/>
                <a:cs typeface="Helvetica Neue"/>
              </a:rPr>
              <a:t>AME)</a:t>
            </a:r>
            <a:endParaRPr lang="en-US" sz="2000" dirty="0">
              <a:latin typeface="Helvetica Neue"/>
              <a:cs typeface="Helvetica Neue"/>
            </a:endParaRPr>
          </a:p>
        </p:txBody>
      </p:sp>
    </p:spTree>
    <p:extLst>
      <p:ext uri="{BB962C8B-B14F-4D97-AF65-F5344CB8AC3E}">
        <p14:creationId xmlns:p14="http://schemas.microsoft.com/office/powerpoint/2010/main" val="1394095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6</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Research</a:t>
            </a:r>
            <a:r>
              <a:rPr lang="zh-CN" altLang="en-US" dirty="0"/>
              <a:t> </a:t>
            </a:r>
            <a:r>
              <a:rPr lang="en-US" altLang="zh-CN" dirty="0"/>
              <a:t>on</a:t>
            </a:r>
            <a:r>
              <a:rPr lang="zh-CN" altLang="en-US" dirty="0"/>
              <a:t> </a:t>
            </a:r>
            <a:r>
              <a:rPr lang="en-US" altLang="zh-CN" dirty="0"/>
              <a:t>Polymer Discovery</a:t>
            </a:r>
            <a:endParaRPr lang="en-US" b="0" dirty="0"/>
          </a:p>
        </p:txBody>
      </p:sp>
      <p:sp>
        <p:nvSpPr>
          <p:cNvPr id="2" name="TextBox 1">
            <a:extLst>
              <a:ext uri="{FF2B5EF4-FFF2-40B4-BE49-F238E27FC236}">
                <a16:creationId xmlns:a16="http://schemas.microsoft.com/office/drawing/2014/main" id="{6E75B6C9-4E7F-C6DD-413C-9AAAD77DD88C}"/>
              </a:ext>
            </a:extLst>
          </p:cNvPr>
          <p:cNvSpPr txBox="1"/>
          <p:nvPr/>
        </p:nvSpPr>
        <p:spPr>
          <a:xfrm>
            <a:off x="854439" y="1789010"/>
            <a:ext cx="7273561" cy="649408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b="1" dirty="0">
              <a:solidFill>
                <a:schemeClr val="accent1">
                  <a:lumMod val="60000"/>
                  <a:lumOff val="4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1991</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r>
              <a:rPr lang="zh-CN" altLang="en-US"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[1]</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b="1"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2008</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Robeson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upper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bound</a:t>
            </a:r>
          </a:p>
        </p:txBody>
      </p:sp>
      <p:pic>
        <p:nvPicPr>
          <p:cNvPr id="28" name="Picture 27">
            <a:extLst>
              <a:ext uri="{FF2B5EF4-FFF2-40B4-BE49-F238E27FC236}">
                <a16:creationId xmlns:a16="http://schemas.microsoft.com/office/drawing/2014/main" id="{8E8687A1-BECC-C4CA-7A8D-BE2A9F76090B}"/>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Effect>
                      <a14:brightnessContrast bright="40000" contrast="40000"/>
                    </a14:imgEffect>
                  </a14:imgLayer>
                </a14:imgProps>
              </a:ext>
            </a:extLst>
          </a:blip>
          <a:stretch>
            <a:fillRect/>
          </a:stretch>
        </p:blipFill>
        <p:spPr>
          <a:xfrm>
            <a:off x="8549817" y="1582592"/>
            <a:ext cx="7095365" cy="6629400"/>
          </a:xfrm>
          <a:prstGeom prst="rect">
            <a:avLst/>
          </a:prstGeom>
        </p:spPr>
      </p:pic>
      <p:grpSp>
        <p:nvGrpSpPr>
          <p:cNvPr id="29" name="Group 28">
            <a:extLst>
              <a:ext uri="{FF2B5EF4-FFF2-40B4-BE49-F238E27FC236}">
                <a16:creationId xmlns:a16="http://schemas.microsoft.com/office/drawing/2014/main" id="{E12FEA6E-21A7-F754-FB12-4A0150297D2D}"/>
              </a:ext>
            </a:extLst>
          </p:cNvPr>
          <p:cNvGrpSpPr/>
          <p:nvPr/>
        </p:nvGrpSpPr>
        <p:grpSpPr>
          <a:xfrm>
            <a:off x="8702166" y="5007368"/>
            <a:ext cx="3571495" cy="3278592"/>
            <a:chOff x="522485" y="4262091"/>
            <a:chExt cx="3912284" cy="3591433"/>
          </a:xfrm>
        </p:grpSpPr>
        <p:sp>
          <p:nvSpPr>
            <p:cNvPr id="39" name="TextBox 38">
              <a:extLst>
                <a:ext uri="{FF2B5EF4-FFF2-40B4-BE49-F238E27FC236}">
                  <a16:creationId xmlns:a16="http://schemas.microsoft.com/office/drawing/2014/main" id="{0DA778C2-73C6-E1AF-31EC-227C9817E876}"/>
                </a:ext>
              </a:extLst>
            </p:cNvPr>
            <p:cNvSpPr txBox="1"/>
            <p:nvPr/>
          </p:nvSpPr>
          <p:spPr>
            <a:xfrm>
              <a:off x="1789440" y="7280379"/>
              <a:ext cx="2645329"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Permeability</a:t>
              </a:r>
              <a:endParaRPr lang="en-US" dirty="0">
                <a:solidFill>
                  <a:schemeClr val="bg2">
                    <a:lumMod val="10000"/>
                  </a:schemeClr>
                </a:solidFill>
              </a:endParaRPr>
            </a:p>
          </p:txBody>
        </p:sp>
        <p:sp>
          <p:nvSpPr>
            <p:cNvPr id="40" name="TextBox 39">
              <a:extLst>
                <a:ext uri="{FF2B5EF4-FFF2-40B4-BE49-F238E27FC236}">
                  <a16:creationId xmlns:a16="http://schemas.microsoft.com/office/drawing/2014/main" id="{19DF27A9-84DA-AC68-22BA-9309ABA9E144}"/>
                </a:ext>
              </a:extLst>
            </p:cNvPr>
            <p:cNvSpPr txBox="1"/>
            <p:nvPr/>
          </p:nvSpPr>
          <p:spPr>
            <a:xfrm rot="16200000">
              <a:off x="-373291" y="5157867"/>
              <a:ext cx="2364697" cy="573145"/>
            </a:xfrm>
            <a:prstGeom prst="rect">
              <a:avLst/>
            </a:prstGeom>
            <a:noFill/>
          </p:spPr>
          <p:txBody>
            <a:bodyPr wrap="square">
              <a:spAutoFit/>
            </a:bodyPr>
            <a:lstStyle/>
            <a:p>
              <a:r>
                <a:rPr lang="en-US" altLang="zh-CN" sz="2800" b="1" dirty="0">
                  <a:solidFill>
                    <a:schemeClr val="bg2">
                      <a:lumMod val="10000"/>
                    </a:schemeClr>
                  </a:solidFill>
                  <a:latin typeface="Colfax" panose="020B0304000000010002" pitchFamily="34" charset="0"/>
                </a:rPr>
                <a:t>Selectivity</a:t>
              </a:r>
              <a:endParaRPr lang="en-US" dirty="0">
                <a:solidFill>
                  <a:schemeClr val="bg2">
                    <a:lumMod val="10000"/>
                  </a:schemeClr>
                </a:solidFill>
              </a:endParaRPr>
            </a:p>
          </p:txBody>
        </p:sp>
      </p:grpSp>
      <p:grpSp>
        <p:nvGrpSpPr>
          <p:cNvPr id="44" name="Group 43">
            <a:extLst>
              <a:ext uri="{FF2B5EF4-FFF2-40B4-BE49-F238E27FC236}">
                <a16:creationId xmlns:a16="http://schemas.microsoft.com/office/drawing/2014/main" id="{76B64B4F-DCC2-7008-9A3B-3E27E6B97AE2}"/>
              </a:ext>
            </a:extLst>
          </p:cNvPr>
          <p:cNvGrpSpPr/>
          <p:nvPr/>
        </p:nvGrpSpPr>
        <p:grpSpPr>
          <a:xfrm>
            <a:off x="11596652" y="1898213"/>
            <a:ext cx="4487257" cy="2429160"/>
            <a:chOff x="3858357" y="1048559"/>
            <a:chExt cx="4487257" cy="2429160"/>
          </a:xfrm>
        </p:grpSpPr>
        <p:pic>
          <p:nvPicPr>
            <p:cNvPr id="49" name="Picture 48">
              <a:extLst>
                <a:ext uri="{FF2B5EF4-FFF2-40B4-BE49-F238E27FC236}">
                  <a16:creationId xmlns:a16="http://schemas.microsoft.com/office/drawing/2014/main" id="{6D006EE3-0E22-0417-C658-B00D8FA767E2}"/>
                </a:ext>
              </a:extLst>
            </p:cNvPr>
            <p:cNvPicPr>
              <a:picLocks noChangeAspect="1"/>
            </p:cNvPicPr>
            <p:nvPr/>
          </p:nvPicPr>
          <p:blipFill>
            <a:blip r:embed="rId4"/>
            <a:stretch>
              <a:fillRect/>
            </a:stretch>
          </p:blipFill>
          <p:spPr>
            <a:xfrm>
              <a:off x="3858357" y="1048559"/>
              <a:ext cx="3228064" cy="704088"/>
            </a:xfrm>
            <a:prstGeom prst="rect">
              <a:avLst/>
            </a:prstGeom>
            <a:ln w="38100">
              <a:solidFill>
                <a:schemeClr val="bg2">
                  <a:lumMod val="10000"/>
                </a:schemeClr>
              </a:solidFill>
            </a:ln>
          </p:spPr>
        </p:pic>
        <p:cxnSp>
          <p:nvCxnSpPr>
            <p:cNvPr id="50" name="Straight Connector 49">
              <a:extLst>
                <a:ext uri="{FF2B5EF4-FFF2-40B4-BE49-F238E27FC236}">
                  <a16:creationId xmlns:a16="http://schemas.microsoft.com/office/drawing/2014/main" id="{0F4FFAAD-4F75-25B6-0F7C-7EE3CC243DEF}"/>
                </a:ext>
              </a:extLst>
            </p:cNvPr>
            <p:cNvCxnSpPr>
              <a:cxnSpLocks/>
            </p:cNvCxnSpPr>
            <p:nvPr/>
          </p:nvCxnSpPr>
          <p:spPr>
            <a:xfrm>
              <a:off x="4961744" y="1753849"/>
              <a:ext cx="689548" cy="1573967"/>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35895DC-A186-41A4-2D3E-68A98243F926}"/>
                </a:ext>
              </a:extLst>
            </p:cNvPr>
            <p:cNvCxnSpPr>
              <a:cxnSpLocks/>
            </p:cNvCxnSpPr>
            <p:nvPr/>
          </p:nvCxnSpPr>
          <p:spPr>
            <a:xfrm flipH="1">
              <a:off x="5904160" y="3057995"/>
              <a:ext cx="359764" cy="419724"/>
            </a:xfrm>
            <a:prstGeom prst="line">
              <a:avLst/>
            </a:prstGeom>
            <a:ln w="28575" cmpd="sng">
              <a:solidFill>
                <a:srgbClr val="0432FF"/>
              </a:solidFill>
            </a:ln>
            <a:effectLst/>
          </p:spPr>
          <p:style>
            <a:lnRef idx="2">
              <a:schemeClr val="accent1"/>
            </a:lnRef>
            <a:fillRef idx="0">
              <a:schemeClr val="accent1"/>
            </a:fillRef>
            <a:effectRef idx="1">
              <a:schemeClr val="accent1"/>
            </a:effectRef>
            <a:fontRef idx="minor">
              <a:schemeClr val="tx1"/>
            </a:fontRef>
          </p:style>
        </p:cxnSp>
        <p:pic>
          <p:nvPicPr>
            <p:cNvPr id="52" name="Picture 51">
              <a:extLst>
                <a:ext uri="{FF2B5EF4-FFF2-40B4-BE49-F238E27FC236}">
                  <a16:creationId xmlns:a16="http://schemas.microsoft.com/office/drawing/2014/main" id="{7369FD96-4AEA-C9F6-546F-3301EEAC7120}"/>
                </a:ext>
              </a:extLst>
            </p:cNvPr>
            <p:cNvPicPr>
              <a:picLocks noChangeAspect="1"/>
            </p:cNvPicPr>
            <p:nvPr/>
          </p:nvPicPr>
          <p:blipFill>
            <a:blip r:embed="rId5"/>
            <a:stretch>
              <a:fillRect/>
            </a:stretch>
          </p:blipFill>
          <p:spPr>
            <a:xfrm>
              <a:off x="5182098" y="2268661"/>
              <a:ext cx="3163516" cy="704330"/>
            </a:xfrm>
            <a:prstGeom prst="rect">
              <a:avLst/>
            </a:prstGeom>
            <a:ln w="38100">
              <a:solidFill>
                <a:schemeClr val="bg2">
                  <a:lumMod val="10000"/>
                </a:schemeClr>
              </a:solidFill>
            </a:ln>
          </p:spPr>
        </p:pic>
      </p:grpSp>
    </p:spTree>
    <p:extLst>
      <p:ext uri="{BB962C8B-B14F-4D97-AF65-F5344CB8AC3E}">
        <p14:creationId xmlns:p14="http://schemas.microsoft.com/office/powerpoint/2010/main" val="818555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40">
            <a:extLst>
              <a:ext uri="{FF2B5EF4-FFF2-40B4-BE49-F238E27FC236}">
                <a16:creationId xmlns:a16="http://schemas.microsoft.com/office/drawing/2014/main" id="{68368572-4CA8-EEE4-E3B0-241C65676B48}"/>
              </a:ext>
            </a:extLst>
          </p:cNvPr>
          <p:cNvSpPr>
            <a:spLocks noGrp="1"/>
          </p:cNvSpPr>
          <p:nvPr>
            <p:ph type="body" idx="12"/>
          </p:nvPr>
        </p:nvSpPr>
        <p:spPr/>
        <p:txBody>
          <a:bodyPr/>
          <a:lstStyle/>
          <a:p>
            <a:pPr algn="l"/>
            <a:r>
              <a:rPr lang="en-US" altLang="zh-CN" dirty="0">
                <a:solidFill>
                  <a:schemeClr val="tx1"/>
                </a:solidFill>
              </a:rPr>
              <a:t>Challenges</a:t>
            </a:r>
            <a:r>
              <a:rPr lang="zh-CN" altLang="en-US" dirty="0">
                <a:solidFill>
                  <a:schemeClr val="tx1"/>
                </a:solidFill>
              </a:rPr>
              <a:t> </a:t>
            </a:r>
            <a:r>
              <a:rPr lang="en-US" altLang="zh-CN" dirty="0">
                <a:solidFill>
                  <a:schemeClr val="tx1"/>
                </a:solidFill>
              </a:rPr>
              <a:t>to</a:t>
            </a:r>
            <a:r>
              <a:rPr lang="zh-CN" altLang="en-US" dirty="0">
                <a:solidFill>
                  <a:schemeClr val="tx1"/>
                </a:solidFill>
              </a:rPr>
              <a:t> </a:t>
            </a:r>
            <a:r>
              <a:rPr lang="en-US" altLang="zh-CN" dirty="0">
                <a:solidFill>
                  <a:schemeClr val="tx1"/>
                </a:solidFill>
              </a:rPr>
              <a:t>Graph</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Graph</a:t>
            </a:r>
            <a:r>
              <a:rPr lang="zh-CN" altLang="en-US" dirty="0"/>
              <a:t> </a:t>
            </a:r>
            <a:r>
              <a:rPr lang="en-US" altLang="zh-CN" dirty="0"/>
              <a:t>Regression</a:t>
            </a:r>
            <a:endParaRPr lang="en-US" dirty="0"/>
          </a:p>
        </p:txBody>
      </p:sp>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7</a:t>
            </a:fld>
            <a:endParaRPr lang="en-US"/>
          </a:p>
        </p:txBody>
      </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1353472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Tena et al. (2016). Claisen thermally rearranged polymers. </a:t>
            </a:r>
            <a:r>
              <a:rPr lang="en-US" altLang="zh-CN" sz="2000" dirty="0">
                <a:solidFill>
                  <a:srgbClr val="FF0000"/>
                </a:solidFill>
                <a:latin typeface="Times New Roman" panose="02020603050405020304" pitchFamily="18" charset="0"/>
                <a:cs typeface="Times New Roman" panose="02020603050405020304" pitchFamily="18" charset="0"/>
              </a:rPr>
              <a:t>Science Advances</a:t>
            </a:r>
            <a:r>
              <a:rPr lang="en-US" altLang="zh-CN" sz="2000" dirty="0">
                <a:latin typeface="Times New Roman" panose="02020603050405020304" pitchFamily="18" charset="0"/>
                <a:cs typeface="Times New Roman" panose="02020603050405020304" pitchFamily="18" charset="0"/>
              </a:rPr>
              <a:t>, 2(7), e1501859.</a:t>
            </a:r>
            <a:endParaRPr lang="en-US"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1C127C4D-3187-18E6-5494-ACA49D249EA1}"/>
              </a:ext>
            </a:extLst>
          </p:cNvPr>
          <p:cNvSpPr txBox="1"/>
          <p:nvPr/>
        </p:nvSpPr>
        <p:spPr>
          <a:xfrm>
            <a:off x="8419309" y="644135"/>
            <a:ext cx="7273561" cy="1077218"/>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Supervised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Training</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sets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of</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~500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examples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too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limited.</a:t>
            </a:r>
          </a:p>
        </p:txBody>
      </p:sp>
      <p:grpSp>
        <p:nvGrpSpPr>
          <p:cNvPr id="6" name="Group 5">
            <a:extLst>
              <a:ext uri="{FF2B5EF4-FFF2-40B4-BE49-F238E27FC236}">
                <a16:creationId xmlns:a16="http://schemas.microsoft.com/office/drawing/2014/main" id="{13109E23-9031-5CD5-89F0-C27CE79B3B92}"/>
              </a:ext>
            </a:extLst>
          </p:cNvPr>
          <p:cNvGrpSpPr/>
          <p:nvPr/>
        </p:nvGrpSpPr>
        <p:grpSpPr>
          <a:xfrm>
            <a:off x="8598858" y="3596950"/>
            <a:ext cx="7657142" cy="2791237"/>
            <a:chOff x="969697" y="4032890"/>
            <a:chExt cx="7657142" cy="2791237"/>
          </a:xfrm>
        </p:grpSpPr>
        <p:cxnSp>
          <p:nvCxnSpPr>
            <p:cNvPr id="7" name="Straight Arrow Connector 6">
              <a:extLst>
                <a:ext uri="{FF2B5EF4-FFF2-40B4-BE49-F238E27FC236}">
                  <a16:creationId xmlns:a16="http://schemas.microsoft.com/office/drawing/2014/main" id="{7D4923D2-29D2-7A8F-3B80-47BD83F2ABBE}"/>
                </a:ext>
              </a:extLst>
            </p:cNvPr>
            <p:cNvCxnSpPr/>
            <p:nvPr/>
          </p:nvCxnSpPr>
          <p:spPr>
            <a:xfrm>
              <a:off x="969697" y="6282211"/>
              <a:ext cx="6520721" cy="0"/>
            </a:xfrm>
            <a:prstGeom prst="straightConnector1">
              <a:avLst/>
            </a:prstGeom>
            <a:ln w="12700" cmpd="sng">
              <a:solidFill>
                <a:schemeClr val="bg2">
                  <a:lumMod val="10000"/>
                </a:schemeClr>
              </a:solidFill>
              <a:headEnd type="oval"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DB718AF-B43F-5939-DDC9-30D18587120C}"/>
                </a:ext>
              </a:extLst>
            </p:cNvPr>
            <p:cNvSpPr txBox="1"/>
            <p:nvPr/>
          </p:nvSpPr>
          <p:spPr>
            <a:xfrm>
              <a:off x="5807856" y="6300907"/>
              <a:ext cx="2364698" cy="523220"/>
            </a:xfrm>
            <a:prstGeom prst="rect">
              <a:avLst/>
            </a:prstGeom>
            <a:noFill/>
          </p:spPr>
          <p:txBody>
            <a:bodyPr wrap="square">
              <a:spAutoFit/>
            </a:bodyPr>
            <a:lstStyle/>
            <a:p>
              <a:r>
                <a:rPr lang="en-US" altLang="zh-CN" sz="2800" b="1" dirty="0">
                  <a:solidFill>
                    <a:schemeClr val="tx1">
                      <a:lumMod val="75000"/>
                    </a:schemeClr>
                  </a:solidFill>
                  <a:latin typeface="Colfax" panose="020B0304000000010002" pitchFamily="34" charset="0"/>
                </a:rPr>
                <a:t>Permeability</a:t>
              </a:r>
              <a:endParaRPr lang="en-US" dirty="0">
                <a:solidFill>
                  <a:schemeClr val="tx1">
                    <a:lumMod val="75000"/>
                  </a:schemeClr>
                </a:solidFill>
              </a:endParaRPr>
            </a:p>
          </p:txBody>
        </p:sp>
        <p:sp>
          <p:nvSpPr>
            <p:cNvPr id="9" name="Freeform 8">
              <a:extLst>
                <a:ext uri="{FF2B5EF4-FFF2-40B4-BE49-F238E27FC236}">
                  <a16:creationId xmlns:a16="http://schemas.microsoft.com/office/drawing/2014/main" id="{BDBF5436-0A54-7AB5-065A-65BCB5030CDF}"/>
                </a:ext>
              </a:extLst>
            </p:cNvPr>
            <p:cNvSpPr/>
            <p:nvPr/>
          </p:nvSpPr>
          <p:spPr>
            <a:xfrm>
              <a:off x="1117600" y="4653435"/>
              <a:ext cx="6096000" cy="1544165"/>
            </a:xfrm>
            <a:custGeom>
              <a:avLst/>
              <a:gdLst>
                <a:gd name="connsiteX0" fmla="*/ 0 w 6096000"/>
                <a:gd name="connsiteY0" fmla="*/ 1462885 h 1544165"/>
                <a:gd name="connsiteX1" fmla="*/ 548640 w 6096000"/>
                <a:gd name="connsiteY1" fmla="*/ 1401925 h 1544165"/>
                <a:gd name="connsiteX2" fmla="*/ 1198880 w 6096000"/>
                <a:gd name="connsiteY2" fmla="*/ 751685 h 1544165"/>
                <a:gd name="connsiteX3" fmla="*/ 1544320 w 6096000"/>
                <a:gd name="connsiteY3" fmla="*/ 101445 h 1544165"/>
                <a:gd name="connsiteX4" fmla="*/ 2011680 w 6096000"/>
                <a:gd name="connsiteY4" fmla="*/ 40485 h 1544165"/>
                <a:gd name="connsiteX5" fmla="*/ 2641600 w 6096000"/>
                <a:gd name="connsiteY5" fmla="*/ 487525 h 1544165"/>
                <a:gd name="connsiteX6" fmla="*/ 3108960 w 6096000"/>
                <a:gd name="connsiteY6" fmla="*/ 1340965 h 1544165"/>
                <a:gd name="connsiteX7" fmla="*/ 3840480 w 6096000"/>
                <a:gd name="connsiteY7" fmla="*/ 1056485 h 1544165"/>
                <a:gd name="connsiteX8" fmla="*/ 4714240 w 6096000"/>
                <a:gd name="connsiteY8" fmla="*/ 1462885 h 1544165"/>
                <a:gd name="connsiteX9" fmla="*/ 6096000 w 6096000"/>
                <a:gd name="connsiteY9" fmla="*/ 1544165 h 1544165"/>
                <a:gd name="connsiteX10" fmla="*/ 6096000 w 6096000"/>
                <a:gd name="connsiteY10" fmla="*/ 1544165 h 1544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96000" h="1544165">
                  <a:moveTo>
                    <a:pt x="0" y="1462885"/>
                  </a:moveTo>
                  <a:cubicBezTo>
                    <a:pt x="174413" y="1491671"/>
                    <a:pt x="348827" y="1520458"/>
                    <a:pt x="548640" y="1401925"/>
                  </a:cubicBezTo>
                  <a:cubicBezTo>
                    <a:pt x="748453" y="1283392"/>
                    <a:pt x="1032933" y="968432"/>
                    <a:pt x="1198880" y="751685"/>
                  </a:cubicBezTo>
                  <a:cubicBezTo>
                    <a:pt x="1364827" y="534938"/>
                    <a:pt x="1408853" y="219978"/>
                    <a:pt x="1544320" y="101445"/>
                  </a:cubicBezTo>
                  <a:cubicBezTo>
                    <a:pt x="1679787" y="-17088"/>
                    <a:pt x="1828800" y="-23862"/>
                    <a:pt x="2011680" y="40485"/>
                  </a:cubicBezTo>
                  <a:cubicBezTo>
                    <a:pt x="2194560" y="104832"/>
                    <a:pt x="2458720" y="270778"/>
                    <a:pt x="2641600" y="487525"/>
                  </a:cubicBezTo>
                  <a:cubicBezTo>
                    <a:pt x="2824480" y="704272"/>
                    <a:pt x="2909147" y="1246138"/>
                    <a:pt x="3108960" y="1340965"/>
                  </a:cubicBezTo>
                  <a:cubicBezTo>
                    <a:pt x="3308773" y="1435792"/>
                    <a:pt x="3572933" y="1036165"/>
                    <a:pt x="3840480" y="1056485"/>
                  </a:cubicBezTo>
                  <a:cubicBezTo>
                    <a:pt x="4108027" y="1076805"/>
                    <a:pt x="4338320" y="1381605"/>
                    <a:pt x="4714240" y="1462885"/>
                  </a:cubicBezTo>
                  <a:cubicBezTo>
                    <a:pt x="5090160" y="1544165"/>
                    <a:pt x="6096000" y="1544165"/>
                    <a:pt x="6096000" y="1544165"/>
                  </a:cubicBezTo>
                  <a:lnTo>
                    <a:pt x="6096000" y="1544165"/>
                  </a:lnTo>
                </a:path>
              </a:pathLst>
            </a:custGeom>
            <a:no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A1141F6-49E5-9391-3991-C8794AC90826}"/>
                </a:ext>
              </a:extLst>
            </p:cNvPr>
            <p:cNvSpPr>
              <a:spLocks noChangeAspect="1"/>
            </p:cNvSpPr>
            <p:nvPr/>
          </p:nvSpPr>
          <p:spPr>
            <a:xfrm>
              <a:off x="2219960"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Oval 10">
              <a:extLst>
                <a:ext uri="{FF2B5EF4-FFF2-40B4-BE49-F238E27FC236}">
                  <a16:creationId xmlns:a16="http://schemas.microsoft.com/office/drawing/2014/main" id="{0A229D35-AF4E-E926-14AE-16EC926DEB7D}"/>
                </a:ext>
              </a:extLst>
            </p:cNvPr>
            <p:cNvSpPr>
              <a:spLocks noChangeAspect="1"/>
            </p:cNvSpPr>
            <p:nvPr/>
          </p:nvSpPr>
          <p:spPr>
            <a:xfrm>
              <a:off x="2834640" y="4847341"/>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Oval 11">
              <a:extLst>
                <a:ext uri="{FF2B5EF4-FFF2-40B4-BE49-F238E27FC236}">
                  <a16:creationId xmlns:a16="http://schemas.microsoft.com/office/drawing/2014/main" id="{7EA1EE9B-91E2-17C4-4785-01E0093C2E23}"/>
                </a:ext>
              </a:extLst>
            </p:cNvPr>
            <p:cNvSpPr>
              <a:spLocks noChangeAspect="1"/>
            </p:cNvSpPr>
            <p:nvPr/>
          </p:nvSpPr>
          <p:spPr>
            <a:xfrm>
              <a:off x="251968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3" name="Oval 12">
              <a:extLst>
                <a:ext uri="{FF2B5EF4-FFF2-40B4-BE49-F238E27FC236}">
                  <a16:creationId xmlns:a16="http://schemas.microsoft.com/office/drawing/2014/main" id="{915D6361-0494-F9D2-8CE3-6C1736C0C7A2}"/>
                </a:ext>
              </a:extLst>
            </p:cNvPr>
            <p:cNvSpPr>
              <a:spLocks noChangeAspect="1"/>
            </p:cNvSpPr>
            <p:nvPr/>
          </p:nvSpPr>
          <p:spPr>
            <a:xfrm>
              <a:off x="2697480" y="5734570"/>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4" name="Oval 13">
              <a:extLst>
                <a:ext uri="{FF2B5EF4-FFF2-40B4-BE49-F238E27FC236}">
                  <a16:creationId xmlns:a16="http://schemas.microsoft.com/office/drawing/2014/main" id="{32DA4A9F-B967-677E-3FA3-6D6EEC17BA7C}"/>
                </a:ext>
              </a:extLst>
            </p:cNvPr>
            <p:cNvSpPr>
              <a:spLocks noChangeAspect="1"/>
            </p:cNvSpPr>
            <p:nvPr/>
          </p:nvSpPr>
          <p:spPr>
            <a:xfrm>
              <a:off x="301677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Oval 14">
              <a:extLst>
                <a:ext uri="{FF2B5EF4-FFF2-40B4-BE49-F238E27FC236}">
                  <a16:creationId xmlns:a16="http://schemas.microsoft.com/office/drawing/2014/main" id="{52DE2165-A891-A67B-17AC-825576988564}"/>
                </a:ext>
              </a:extLst>
            </p:cNvPr>
            <p:cNvSpPr>
              <a:spLocks noChangeAspect="1"/>
            </p:cNvSpPr>
            <p:nvPr/>
          </p:nvSpPr>
          <p:spPr>
            <a:xfrm>
              <a:off x="3194570" y="5728623"/>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Oval 15">
              <a:extLst>
                <a:ext uri="{FF2B5EF4-FFF2-40B4-BE49-F238E27FC236}">
                  <a16:creationId xmlns:a16="http://schemas.microsoft.com/office/drawing/2014/main" id="{3FCEF53B-E170-1FD0-D68E-95F831389FDD}"/>
                </a:ext>
              </a:extLst>
            </p:cNvPr>
            <p:cNvSpPr>
              <a:spLocks noChangeAspect="1"/>
            </p:cNvSpPr>
            <p:nvPr/>
          </p:nvSpPr>
          <p:spPr>
            <a:xfrm>
              <a:off x="3513860" y="528835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7" name="Oval 16">
              <a:extLst>
                <a:ext uri="{FF2B5EF4-FFF2-40B4-BE49-F238E27FC236}">
                  <a16:creationId xmlns:a16="http://schemas.microsoft.com/office/drawing/2014/main" id="{7C6ABD60-631C-C6C6-E575-EFE494714E21}"/>
                </a:ext>
              </a:extLst>
            </p:cNvPr>
            <p:cNvSpPr>
              <a:spLocks noChangeAspect="1"/>
            </p:cNvSpPr>
            <p:nvPr/>
          </p:nvSpPr>
          <p:spPr>
            <a:xfrm>
              <a:off x="3644692" y="574463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Oval 17">
              <a:extLst>
                <a:ext uri="{FF2B5EF4-FFF2-40B4-BE49-F238E27FC236}">
                  <a16:creationId xmlns:a16="http://schemas.microsoft.com/office/drawing/2014/main" id="{948B181F-B682-E6B6-549C-35B601DDCE41}"/>
                </a:ext>
              </a:extLst>
            </p:cNvPr>
            <p:cNvSpPr>
              <a:spLocks noChangeAspect="1"/>
            </p:cNvSpPr>
            <p:nvPr/>
          </p:nvSpPr>
          <p:spPr>
            <a:xfrm>
              <a:off x="4772036" y="5781787"/>
              <a:ext cx="274320" cy="274320"/>
            </a:xfrm>
            <a:prstGeom prst="ellipse">
              <a:avLst/>
            </a:prstGeom>
            <a:solidFill>
              <a:schemeClr val="accent1">
                <a:lumMod val="60000"/>
                <a:lumOff val="40000"/>
              </a:schemeClr>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9" name="Straight Connector 18">
              <a:extLst>
                <a:ext uri="{FF2B5EF4-FFF2-40B4-BE49-F238E27FC236}">
                  <a16:creationId xmlns:a16="http://schemas.microsoft.com/office/drawing/2014/main" id="{C570F49D-CD16-CC8E-A720-870D2BF3DC1B}"/>
                </a:ext>
              </a:extLst>
            </p:cNvPr>
            <p:cNvCxnSpPr>
              <a:cxnSpLocks noChangeAspect="1"/>
            </p:cNvCxnSpPr>
            <p:nvPr/>
          </p:nvCxnSpPr>
          <p:spPr>
            <a:xfrm>
              <a:off x="408148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F103CF2-6E0E-5A38-3268-8354489A72CB}"/>
                </a:ext>
              </a:extLst>
            </p:cNvPr>
            <p:cNvCxnSpPr>
              <a:cxnSpLocks noChangeAspect="1"/>
            </p:cNvCxnSpPr>
            <p:nvPr/>
          </p:nvCxnSpPr>
          <p:spPr>
            <a:xfrm>
              <a:off x="4498048" y="4590696"/>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37FA6805-8FA8-DC5B-35F8-0BC52CC10B72}"/>
                </a:ext>
              </a:extLst>
            </p:cNvPr>
            <p:cNvCxnSpPr>
              <a:cxnSpLocks noChangeAspect="1"/>
            </p:cNvCxnSpPr>
            <p:nvPr/>
          </p:nvCxnSpPr>
          <p:spPr>
            <a:xfrm>
              <a:off x="5391296" y="4572000"/>
              <a:ext cx="0" cy="1710211"/>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42F585-8015-CF1D-8AAD-EBF094F0C312}"/>
                </a:ext>
              </a:extLst>
            </p:cNvPr>
            <p:cNvCxnSpPr>
              <a:cxnSpLocks noChangeAspect="1"/>
            </p:cNvCxnSpPr>
            <p:nvPr/>
          </p:nvCxnSpPr>
          <p:spPr>
            <a:xfrm>
              <a:off x="6539376" y="4877124"/>
              <a:ext cx="0" cy="1403498"/>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86A9DBB8-0B75-7679-6CBF-62842725C427}"/>
                </a:ext>
              </a:extLst>
            </p:cNvPr>
            <p:cNvSpPr>
              <a:spLocks noChangeAspect="1"/>
            </p:cNvSpPr>
            <p:nvPr/>
          </p:nvSpPr>
          <p:spPr>
            <a:xfrm>
              <a:off x="4152109" y="5507467"/>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Oval 23">
              <a:extLst>
                <a:ext uri="{FF2B5EF4-FFF2-40B4-BE49-F238E27FC236}">
                  <a16:creationId xmlns:a16="http://schemas.microsoft.com/office/drawing/2014/main" id="{1FCBF007-6D21-82D2-D2F2-A97ED0193C21}"/>
                </a:ext>
              </a:extLst>
            </p:cNvPr>
            <p:cNvSpPr>
              <a:spLocks noChangeAspect="1"/>
            </p:cNvSpPr>
            <p:nvPr/>
          </p:nvSpPr>
          <p:spPr>
            <a:xfrm>
              <a:off x="4144280" y="506491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Oval 24">
              <a:extLst>
                <a:ext uri="{FF2B5EF4-FFF2-40B4-BE49-F238E27FC236}">
                  <a16:creationId xmlns:a16="http://schemas.microsoft.com/office/drawing/2014/main" id="{97EF8ABB-CF32-D807-3574-57DAE268A6DD}"/>
                </a:ext>
              </a:extLst>
            </p:cNvPr>
            <p:cNvSpPr>
              <a:spLocks noChangeAspect="1"/>
            </p:cNvSpPr>
            <p:nvPr/>
          </p:nvSpPr>
          <p:spPr>
            <a:xfrm>
              <a:off x="5663786" y="5698890"/>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6" name="Oval 25">
              <a:extLst>
                <a:ext uri="{FF2B5EF4-FFF2-40B4-BE49-F238E27FC236}">
                  <a16:creationId xmlns:a16="http://schemas.microsoft.com/office/drawing/2014/main" id="{01772520-F682-BB66-C056-9B7482861E32}"/>
                </a:ext>
              </a:extLst>
            </p:cNvPr>
            <p:cNvSpPr>
              <a:spLocks noChangeAspect="1"/>
            </p:cNvSpPr>
            <p:nvPr/>
          </p:nvSpPr>
          <p:spPr>
            <a:xfrm>
              <a:off x="5663786" y="5245105"/>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7" name="Oval 26">
              <a:extLst>
                <a:ext uri="{FF2B5EF4-FFF2-40B4-BE49-F238E27FC236}">
                  <a16:creationId xmlns:a16="http://schemas.microsoft.com/office/drawing/2014/main" id="{AECCDA12-1C98-6DE5-7FED-0827B7435A1D}"/>
                </a:ext>
              </a:extLst>
            </p:cNvPr>
            <p:cNvSpPr>
              <a:spLocks noChangeAspect="1"/>
            </p:cNvSpPr>
            <p:nvPr/>
          </p:nvSpPr>
          <p:spPr>
            <a:xfrm>
              <a:off x="5663786" y="4789716"/>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0" name="Oval 29">
              <a:extLst>
                <a:ext uri="{FF2B5EF4-FFF2-40B4-BE49-F238E27FC236}">
                  <a16:creationId xmlns:a16="http://schemas.microsoft.com/office/drawing/2014/main" id="{DA67ECF3-56E0-1494-525B-8CD2FDA8552E}"/>
                </a:ext>
              </a:extLst>
            </p:cNvPr>
            <p:cNvSpPr>
              <a:spLocks noChangeAspect="1"/>
            </p:cNvSpPr>
            <p:nvPr/>
          </p:nvSpPr>
          <p:spPr>
            <a:xfrm>
              <a:off x="6101581" y="5786298"/>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Oval 30">
              <a:extLst>
                <a:ext uri="{FF2B5EF4-FFF2-40B4-BE49-F238E27FC236}">
                  <a16:creationId xmlns:a16="http://schemas.microsoft.com/office/drawing/2014/main" id="{70A9DA92-B83E-99CE-9022-733F9B2884AF}"/>
                </a:ext>
              </a:extLst>
            </p:cNvPr>
            <p:cNvSpPr>
              <a:spLocks noChangeAspect="1"/>
            </p:cNvSpPr>
            <p:nvPr/>
          </p:nvSpPr>
          <p:spPr>
            <a:xfrm>
              <a:off x="6101581" y="5332513"/>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2" name="Oval 31">
              <a:extLst>
                <a:ext uri="{FF2B5EF4-FFF2-40B4-BE49-F238E27FC236}">
                  <a16:creationId xmlns:a16="http://schemas.microsoft.com/office/drawing/2014/main" id="{25FAC7A5-87EF-A4C5-3878-D33BAF722742}"/>
                </a:ext>
              </a:extLst>
            </p:cNvPr>
            <p:cNvSpPr>
              <a:spLocks noChangeAspect="1"/>
            </p:cNvSpPr>
            <p:nvPr/>
          </p:nvSpPr>
          <p:spPr>
            <a:xfrm>
              <a:off x="6101581" y="4877124"/>
              <a:ext cx="274320" cy="274320"/>
            </a:xfrm>
            <a:prstGeom prst="ellipse">
              <a:avLst/>
            </a:prstGeom>
            <a:solidFill>
              <a:srgbClr val="0432FF"/>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3" name="TextBox 32">
              <a:extLst>
                <a:ext uri="{FF2B5EF4-FFF2-40B4-BE49-F238E27FC236}">
                  <a16:creationId xmlns:a16="http://schemas.microsoft.com/office/drawing/2014/main" id="{783EA66D-540A-4E76-7CF4-066979CD4D5F}"/>
                </a:ext>
              </a:extLst>
            </p:cNvPr>
            <p:cNvSpPr txBox="1"/>
            <p:nvPr/>
          </p:nvSpPr>
          <p:spPr>
            <a:xfrm>
              <a:off x="6177697" y="4032890"/>
              <a:ext cx="2449142" cy="830997"/>
            </a:xfrm>
            <a:prstGeom prst="rect">
              <a:avLst/>
            </a:prstGeom>
            <a:noFill/>
          </p:spPr>
          <p:txBody>
            <a:bodyPr wrap="square">
              <a:spAutoFit/>
            </a:bodyPr>
            <a:lstStyle/>
            <a:p>
              <a:r>
                <a:rPr lang="en-US" altLang="zh-CN" sz="2400" i="1" dirty="0">
                  <a:solidFill>
                    <a:srgbClr val="0432FF"/>
                  </a:solidFill>
                  <a:latin typeface="Colfax" panose="020B0304000000010002" pitchFamily="34" charset="0"/>
                </a:rPr>
                <a:t>Interesting</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but</a:t>
              </a:r>
            </a:p>
            <a:p>
              <a:r>
                <a:rPr lang="en-US" altLang="zh-CN" sz="2400" i="1" dirty="0">
                  <a:solidFill>
                    <a:srgbClr val="0432FF"/>
                  </a:solidFill>
                  <a:latin typeface="Colfax" panose="020B0304000000010002" pitchFamily="34" charset="0"/>
                </a:rPr>
                <a:t>hard</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to</a:t>
              </a:r>
              <a:r>
                <a:rPr lang="zh-CN" altLang="en-US" sz="2400" i="1" dirty="0">
                  <a:solidFill>
                    <a:srgbClr val="0432FF"/>
                  </a:solidFill>
                  <a:latin typeface="Colfax" panose="020B0304000000010002" pitchFamily="34" charset="0"/>
                </a:rPr>
                <a:t> </a:t>
              </a:r>
              <a:r>
                <a:rPr lang="en-US" altLang="zh-CN" sz="2400" i="1" dirty="0">
                  <a:solidFill>
                    <a:srgbClr val="0432FF"/>
                  </a:solidFill>
                  <a:latin typeface="Colfax" panose="020B0304000000010002" pitchFamily="34" charset="0"/>
                </a:rPr>
                <a:t>predict</a:t>
              </a:r>
            </a:p>
          </p:txBody>
        </p:sp>
      </p:grpSp>
      <p:sp>
        <p:nvSpPr>
          <p:cNvPr id="34" name="TextBox 33">
            <a:extLst>
              <a:ext uri="{FF2B5EF4-FFF2-40B4-BE49-F238E27FC236}">
                <a16:creationId xmlns:a16="http://schemas.microsoft.com/office/drawing/2014/main" id="{E6774554-E030-1194-8A87-D2F6616479B4}"/>
              </a:ext>
            </a:extLst>
          </p:cNvPr>
          <p:cNvSpPr txBox="1"/>
          <p:nvPr/>
        </p:nvSpPr>
        <p:spPr>
          <a:xfrm>
            <a:off x="8419309" y="1905724"/>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Imbalanced</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Predictions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minor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(continuous)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equally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more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important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than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those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major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labels.</a:t>
            </a:r>
          </a:p>
        </p:txBody>
      </p:sp>
      <p:sp>
        <p:nvSpPr>
          <p:cNvPr id="35" name="TextBox 34">
            <a:extLst>
              <a:ext uri="{FF2B5EF4-FFF2-40B4-BE49-F238E27FC236}">
                <a16:creationId xmlns:a16="http://schemas.microsoft.com/office/drawing/2014/main" id="{0793E99F-78E1-DF1D-5E78-C2335079185C}"/>
              </a:ext>
            </a:extLst>
          </p:cNvPr>
          <p:cNvSpPr txBox="1"/>
          <p:nvPr/>
        </p:nvSpPr>
        <p:spPr>
          <a:xfrm>
            <a:off x="8419309" y="6462711"/>
            <a:ext cx="7273561" cy="2062103"/>
          </a:xfrm>
          <a:prstGeom prst="rect">
            <a:avLst/>
          </a:prstGeom>
          <a:noFill/>
        </p:spPr>
        <p:txBody>
          <a:bodyPr wrap="square">
            <a:spAutoFit/>
          </a:bodyPr>
          <a:lstStyle/>
          <a:p>
            <a:pPr marL="457200" indent="-457200">
              <a:buFont typeface="Arial" panose="020B0604020202020204" pitchFamily="34" charset="0"/>
              <a:buChar char="•"/>
            </a:pP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Transfer</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solidFill>
                  <a:srgbClr val="00B050"/>
                </a:solidFill>
                <a:latin typeface="Helvetica Neue" panose="02000503000000020004" pitchFamily="2" charset="0"/>
                <a:ea typeface="Helvetica Neue" panose="02000503000000020004" pitchFamily="2" charset="0"/>
                <a:cs typeface="Helvetica Neue" panose="02000503000000020004" pitchFamily="2" charset="0"/>
              </a:rPr>
              <a:t>Learning:</a:t>
            </a:r>
            <a:r>
              <a:rPr lang="zh-CN" altLang="en-US" sz="3200" dirty="0">
                <a:solidFill>
                  <a:srgbClr val="00B050"/>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Any</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extra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data</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no</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matter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unlabeled,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same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or</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different</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domains,</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could</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useful.</a:t>
            </a:r>
          </a:p>
        </p:txBody>
      </p:sp>
      <p:sp>
        <p:nvSpPr>
          <p:cNvPr id="42" name="TextBox 41">
            <a:extLst>
              <a:ext uri="{FF2B5EF4-FFF2-40B4-BE49-F238E27FC236}">
                <a16:creationId xmlns:a16="http://schemas.microsoft.com/office/drawing/2014/main" id="{7BE352E8-0466-14A4-B2CF-A053B06D7A10}"/>
              </a:ext>
            </a:extLst>
          </p:cNvPr>
          <p:cNvSpPr txBox="1"/>
          <p:nvPr/>
        </p:nvSpPr>
        <p:spPr>
          <a:xfrm>
            <a:off x="818296" y="2181166"/>
            <a:ext cx="7273561" cy="4524315"/>
          </a:xfrm>
          <a:prstGeom prst="rect">
            <a:avLst/>
          </a:prstGeom>
          <a:noFill/>
        </p:spPr>
        <p:txBody>
          <a:bodyPr wrap="square">
            <a:spAutoFit/>
          </a:bodyPr>
          <a:lstStyle/>
          <a:p>
            <a:pPr marL="457200" indent="-457200">
              <a:buFont typeface="Arial" panose="020B0604020202020204" pitchFamily="34" charset="0"/>
              <a:buChar char="•"/>
            </a:pPr>
            <a:r>
              <a:rPr lang="en-US"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Red</a:t>
            </a:r>
            <a:r>
              <a:rPr lang="zh-CN" altLang="en-US" sz="3200" dirty="0">
                <a:solidFill>
                  <a:srgbClr val="FF2600"/>
                </a:solidFill>
                <a:latin typeface="Helvetica Neue" panose="02000503000000020004" pitchFamily="2" charset="0"/>
                <a:cs typeface="Helvetica Neue" panose="02000503000000020004" pitchFamily="2" charset="0"/>
              </a:rPr>
              <a:t> </a:t>
            </a:r>
            <a:r>
              <a:rPr lang="en-US" altLang="zh-CN" sz="3200" dirty="0">
                <a:solidFill>
                  <a:srgbClr val="FF2600"/>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FF2600"/>
                </a:solidFill>
                <a:latin typeface="Helvetica Neue" panose="02000503000000020004" pitchFamily="2" charset="0"/>
                <a:cs typeface="Helvetica Neue" panose="02000503000000020004" pitchFamily="2" charset="0"/>
              </a:rPr>
              <a:t> </a:t>
            </a:r>
            <a:r>
              <a:rPr lang="en-US" sz="3200" dirty="0">
                <a:latin typeface="Helvetica Neue" panose="02000503000000020004" pitchFamily="2" charset="0"/>
                <a:ea typeface="Helvetica Neue" panose="02000503000000020004" pitchFamily="2" charset="0"/>
                <a:cs typeface="Helvetica Neue" panose="02000503000000020004" pitchFamily="2" charset="0"/>
              </a:rPr>
              <a:t>~</a:t>
            </a:r>
            <a:r>
              <a:rPr lang="en-US" sz="3200" b="1" dirty="0">
                <a:latin typeface="Helvetica Neue" panose="02000503000000020004" pitchFamily="2" charset="0"/>
                <a:ea typeface="Helvetica Neue" panose="02000503000000020004" pitchFamily="2" charset="0"/>
                <a:cs typeface="Helvetica Neue" panose="02000503000000020004" pitchFamily="2" charset="0"/>
              </a:rPr>
              <a:t>700</a:t>
            </a:r>
            <a:r>
              <a:rPr lang="en-US" sz="3200" dirty="0">
                <a:latin typeface="Helvetica Neue" panose="02000503000000020004" pitchFamily="2" charset="0"/>
                <a:ea typeface="Helvetica Neue" panose="02000503000000020004" pitchFamily="2" charset="0"/>
                <a:cs typeface="Helvetica Neue" panose="02000503000000020004" pitchFamily="2" charset="0"/>
              </a:rPr>
              <a:t> polymeric constructs that have been measured to date</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(60+</a:t>
            </a:r>
            <a:r>
              <a:rPr lang="zh-CN" altLang="en-US" sz="3200" dirty="0">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years)</a:t>
            </a:r>
          </a:p>
          <a:p>
            <a:pPr marL="457200" indent="-457200">
              <a:buFont typeface="Arial" panose="020B0604020202020204" pitchFamily="34" charset="0"/>
              <a:buChar char="•"/>
            </a:pPr>
            <a:endParaRPr lang="en-US" altLang="zh-CN" sz="3200" dirty="0">
              <a:latin typeface="Helvetica Neue" panose="02000503000000020004" pitchFamily="2" charset="0"/>
              <a:ea typeface="Helvetica Neue" panose="02000503000000020004" pitchFamily="2" charset="0"/>
              <a:cs typeface="Helvetica Neue" panose="02000503000000020004" pitchFamily="2" charset="0"/>
            </a:endParaRPr>
          </a:p>
          <a:p>
            <a:pPr marL="457200" indent="-457200">
              <a:buFont typeface="Arial" panose="020B0604020202020204" pitchFamily="34" charset="0"/>
              <a:buChar char="•"/>
            </a:pP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Blue</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points:</a:t>
            </a:r>
            <a:r>
              <a:rPr lang="zh-CN" altLang="en-US" sz="3200" dirty="0">
                <a:solidFill>
                  <a:srgbClr val="0432FF"/>
                </a:solidFill>
                <a:latin typeface="Helvetica Neue" panose="02000503000000020004" pitchFamily="2" charset="0"/>
                <a:cs typeface="Helvetica Neue" panose="02000503000000020004" pitchFamily="2" charset="0"/>
              </a:rPr>
              <a:t>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“Thermally rearranged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TR</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rgbClr val="0432FF"/>
                </a:solidFill>
                <a:latin typeface="Helvetica Neue" panose="02000503000000020004" pitchFamily="2" charset="0"/>
                <a:ea typeface="Helvetica Neue" panose="02000503000000020004" pitchFamily="2" charset="0"/>
                <a:cs typeface="Helvetica Neue" panose="02000503000000020004" pitchFamily="2" charset="0"/>
              </a:rPr>
              <a:t>polymers</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 which are considered the </a:t>
            </a:r>
            <a:r>
              <a:rPr lang="en-US" altLang="zh-CN" sz="3200" b="1" dirty="0">
                <a:latin typeface="Helvetica Neue" panose="02000503000000020004" pitchFamily="2" charset="0"/>
                <a:ea typeface="Helvetica Neue" panose="02000503000000020004" pitchFamily="2" charset="0"/>
                <a:cs typeface="Helvetica Neue" panose="02000503000000020004" pitchFamily="2" charset="0"/>
              </a:rPr>
              <a:t>next-generation of membrane materials </a:t>
            </a:r>
            <a:r>
              <a:rPr lang="en-US" altLang="zh-CN" sz="3200" dirty="0">
                <a:latin typeface="Helvetica Neue" panose="02000503000000020004" pitchFamily="2" charset="0"/>
                <a:ea typeface="Helvetica Neue" panose="02000503000000020004" pitchFamily="2" charset="0"/>
                <a:cs typeface="Helvetica Neue" panose="02000503000000020004" pitchFamily="2" charset="0"/>
              </a:rPr>
              <a:t>because of their excellent properties”</a:t>
            </a:r>
          </a:p>
        </p:txBody>
      </p:sp>
      <p:pic>
        <p:nvPicPr>
          <p:cNvPr id="43" name="Picture 42">
            <a:extLst>
              <a:ext uri="{FF2B5EF4-FFF2-40B4-BE49-F238E27FC236}">
                <a16:creationId xmlns:a16="http://schemas.microsoft.com/office/drawing/2014/main" id="{B5AD1952-1C2A-ABF9-609A-A3E85308345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5376474" y="6283021"/>
            <a:ext cx="2460218" cy="2299357"/>
          </a:xfrm>
          <a:prstGeom prst="rect">
            <a:avLst/>
          </a:prstGeom>
          <a:ln w="19050">
            <a:solidFill>
              <a:srgbClr val="00B050"/>
            </a:solidFill>
          </a:ln>
        </p:spPr>
      </p:pic>
      <p:sp>
        <p:nvSpPr>
          <p:cNvPr id="45" name="TextBox 44">
            <a:extLst>
              <a:ext uri="{FF2B5EF4-FFF2-40B4-BE49-F238E27FC236}">
                <a16:creationId xmlns:a16="http://schemas.microsoft.com/office/drawing/2014/main" id="{DD847BA6-98B7-7128-0E7B-B36154F3569A}"/>
              </a:ext>
            </a:extLst>
          </p:cNvPr>
          <p:cNvSpPr txBox="1"/>
          <p:nvPr/>
        </p:nvSpPr>
        <p:spPr>
          <a:xfrm>
            <a:off x="915298" y="6520275"/>
            <a:ext cx="4364174" cy="2062103"/>
          </a:xfrm>
          <a:prstGeom prst="rect">
            <a:avLst/>
          </a:prstGeom>
          <a:noFill/>
        </p:spPr>
        <p:txBody>
          <a:bodyPr wrap="square">
            <a:spAutoFit/>
          </a:bodyPr>
          <a:lstStyle/>
          <a:p>
            <a:endParaRPr lang="en-US" altLang="zh-CN" sz="3200" dirty="0">
              <a:latin typeface="Colfax" panose="020B0304000000010002" pitchFamily="34" charset="0"/>
            </a:endParaRP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Over</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1.2</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million</a:t>
            </a:r>
          </a:p>
          <a:p>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unlabeled</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points</a:t>
            </a:r>
          </a:p>
          <a:p>
            <a:pPr marL="457200" indent="-457200">
              <a:buFont typeface="Arial" panose="020B0604020202020204" pitchFamily="34" charset="0"/>
              <a:buChar char="•"/>
            </a:pPr>
            <a:r>
              <a:rPr lang="en-US" altLang="zh-CN" sz="3200" dirty="0">
                <a:solidFill>
                  <a:srgbClr val="00B050"/>
                </a:solidFill>
                <a:latin typeface="Colfax" panose="020B0304000000010002" pitchFamily="34" charset="0"/>
              </a:rPr>
              <a:t>Six</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different</a:t>
            </a:r>
            <a:r>
              <a:rPr lang="zh-CN" altLang="en-US" sz="3200" dirty="0">
                <a:solidFill>
                  <a:srgbClr val="00B050"/>
                </a:solidFill>
                <a:latin typeface="Colfax" panose="020B0304000000010002" pitchFamily="34" charset="0"/>
              </a:rPr>
              <a:t> </a:t>
            </a:r>
            <a:r>
              <a:rPr lang="en-US" altLang="zh-CN" sz="3200" dirty="0">
                <a:solidFill>
                  <a:srgbClr val="00B050"/>
                </a:solidFill>
                <a:latin typeface="Colfax" panose="020B0304000000010002" pitchFamily="34" charset="0"/>
              </a:rPr>
              <a:t>gases</a:t>
            </a:r>
          </a:p>
        </p:txBody>
      </p:sp>
      <p:grpSp>
        <p:nvGrpSpPr>
          <p:cNvPr id="55" name="Group 54">
            <a:extLst>
              <a:ext uri="{FF2B5EF4-FFF2-40B4-BE49-F238E27FC236}">
                <a16:creationId xmlns:a16="http://schemas.microsoft.com/office/drawing/2014/main" id="{4B45D4FB-7F64-1C96-B4D2-8D5F20817405}"/>
              </a:ext>
            </a:extLst>
          </p:cNvPr>
          <p:cNvGrpSpPr/>
          <p:nvPr/>
        </p:nvGrpSpPr>
        <p:grpSpPr>
          <a:xfrm>
            <a:off x="5154722" y="1795877"/>
            <a:ext cx="5486400" cy="5468112"/>
            <a:chOff x="5154722" y="1795877"/>
            <a:chExt cx="5486400" cy="5468112"/>
          </a:xfrm>
        </p:grpSpPr>
        <p:pic>
          <p:nvPicPr>
            <p:cNvPr id="1026" name="Picture 2" descr="dragon ball with 4 stars Logo PNG Vector (AI) Free Download">
              <a:extLst>
                <a:ext uri="{FF2B5EF4-FFF2-40B4-BE49-F238E27FC236}">
                  <a16:creationId xmlns:a16="http://schemas.microsoft.com/office/drawing/2014/main" id="{A9B9946A-A52B-9402-C440-CBEC1D6540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4722" y="1795877"/>
              <a:ext cx="5486400" cy="5468112"/>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576636B4-2E59-A152-D297-691F2B763AC0}"/>
                </a:ext>
              </a:extLst>
            </p:cNvPr>
            <p:cNvSpPr/>
            <p:nvPr/>
          </p:nvSpPr>
          <p:spPr>
            <a:xfrm>
              <a:off x="6686147" y="3910280"/>
              <a:ext cx="2423549" cy="1323439"/>
            </a:xfrm>
            <a:prstGeom prst="rect">
              <a:avLst/>
            </a:prstGeom>
            <a:noFill/>
          </p:spPr>
          <p:txBody>
            <a:bodyPr wrap="none" lIns="91440" tIns="45720" rIns="91440" bIns="45720">
              <a:spAutoFit/>
            </a:bodyPr>
            <a:lstStyle/>
            <a:p>
              <a:pPr algn="ctr"/>
              <a:r>
                <a:rPr lang="en-US" altLang="zh-CN" sz="8000" b="1" spc="50" dirty="0">
                  <a:ln w="9525" cmpd="sng">
                    <a:solidFill>
                      <a:schemeClr val="accent1"/>
                    </a:solidFill>
                    <a:prstDash val="solid"/>
                  </a:ln>
                  <a:solidFill>
                    <a:srgbClr val="70AD47">
                      <a:tint val="1000"/>
                    </a:srgbClr>
                  </a:solidFill>
                  <a:effectLst>
                    <a:glow rad="38100">
                      <a:schemeClr val="accent1">
                        <a:alpha val="40000"/>
                      </a:schemeClr>
                    </a:glow>
                  </a:effectLst>
                </a:rPr>
                <a:t>DATA</a:t>
              </a:r>
              <a:endParaRPr lang="en-US" sz="80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grpSp>
    </p:spTree>
    <p:extLst>
      <p:ext uri="{BB962C8B-B14F-4D97-AF65-F5344CB8AC3E}">
        <p14:creationId xmlns:p14="http://schemas.microsoft.com/office/powerpoint/2010/main" val="373149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042B4D6-9019-0669-AC4E-94E4E4884D97}"/>
              </a:ext>
            </a:extLst>
          </p:cNvPr>
          <p:cNvSpPr>
            <a:spLocks noGrp="1"/>
          </p:cNvSpPr>
          <p:nvPr>
            <p:ph type="sldNum" sz="quarter" idx="11"/>
          </p:nvPr>
        </p:nvSpPr>
        <p:spPr/>
        <p:txBody>
          <a:bodyPr/>
          <a:lstStyle/>
          <a:p>
            <a:fld id="{91F31FA6-B0B4-9940-9B47-E6B321700686}" type="slidenum">
              <a:rPr lang="en-US" smtClean="0"/>
              <a:pPr/>
              <a:t>8</a:t>
            </a:fld>
            <a:endParaRPr lang="en-US"/>
          </a:p>
        </p:txBody>
      </p:sp>
      <p:grpSp>
        <p:nvGrpSpPr>
          <p:cNvPr id="1049" name="Group 1048">
            <a:extLst>
              <a:ext uri="{FF2B5EF4-FFF2-40B4-BE49-F238E27FC236}">
                <a16:creationId xmlns:a16="http://schemas.microsoft.com/office/drawing/2014/main" id="{EB73049E-00DC-860D-DC09-A8AA87B2BA05}"/>
              </a:ext>
            </a:extLst>
          </p:cNvPr>
          <p:cNvGrpSpPr/>
          <p:nvPr/>
        </p:nvGrpSpPr>
        <p:grpSpPr>
          <a:xfrm>
            <a:off x="872087" y="5827510"/>
            <a:ext cx="6341770" cy="2021058"/>
            <a:chOff x="872087" y="5827510"/>
            <a:chExt cx="6341770" cy="20210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33595BFB-35B2-09E2-A091-6E5FEE957DE0}"/>
                    </a:ext>
                  </a:extLst>
                </p:cNvPr>
                <p:cNvSpPr txBox="1"/>
                <p:nvPr/>
              </p:nvSpPr>
              <p:spPr>
                <a:xfrm>
                  <a:off x="2154195" y="60886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xmlns="">
            <p:sp>
              <p:nvSpPr>
                <p:cNvPr id="15" name="TextBox 14">
                  <a:extLst>
                    <a:ext uri="{FF2B5EF4-FFF2-40B4-BE49-F238E27FC236}">
                      <a16:creationId xmlns:a16="http://schemas.microsoft.com/office/drawing/2014/main" id="{33595BFB-35B2-09E2-A091-6E5FEE957DE0}"/>
                    </a:ext>
                  </a:extLst>
                </p:cNvPr>
                <p:cNvSpPr txBox="1">
                  <a:spLocks noRot="1" noChangeAspect="1" noMove="1" noResize="1" noEditPoints="1" noAdjustHandles="1" noChangeArrowheads="1" noChangeShapeType="1" noTextEdit="1"/>
                </p:cNvSpPr>
                <p:nvPr/>
              </p:nvSpPr>
              <p:spPr>
                <a:xfrm>
                  <a:off x="2154195" y="6088684"/>
                  <a:ext cx="454035" cy="47705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5362E19-5EA9-B597-CBEE-F2BA4F2F28F6}"/>
                    </a:ext>
                  </a:extLst>
                </p:cNvPr>
                <p:cNvSpPr txBox="1"/>
                <p:nvPr/>
              </p:nvSpPr>
              <p:spPr>
                <a:xfrm>
                  <a:off x="3692033" y="6088229"/>
                  <a:ext cx="43537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oMath>
                    </m:oMathPara>
                  </a14:m>
                  <a:endParaRPr lang="en-US" sz="2500" b="1" dirty="0">
                    <a:latin typeface="Helvetica Neue"/>
                    <a:cs typeface="Helvetica Neue"/>
                  </a:endParaRPr>
                </a:p>
              </p:txBody>
            </p:sp>
          </mc:Choice>
          <mc:Fallback xmlns="">
            <p:sp>
              <p:nvSpPr>
                <p:cNvPr id="16" name="TextBox 15">
                  <a:extLst>
                    <a:ext uri="{FF2B5EF4-FFF2-40B4-BE49-F238E27FC236}">
                      <a16:creationId xmlns:a16="http://schemas.microsoft.com/office/drawing/2014/main" id="{15362E19-5EA9-B597-CBEE-F2BA4F2F28F6}"/>
                    </a:ext>
                  </a:extLst>
                </p:cNvPr>
                <p:cNvSpPr txBox="1">
                  <a:spLocks noRot="1" noChangeAspect="1" noMove="1" noResize="1" noEditPoints="1" noAdjustHandles="1" noChangeArrowheads="1" noChangeShapeType="1" noTextEdit="1"/>
                </p:cNvSpPr>
                <p:nvPr/>
              </p:nvSpPr>
              <p:spPr>
                <a:xfrm>
                  <a:off x="3692033" y="6088229"/>
                  <a:ext cx="435376" cy="4770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0D69CD-35C3-8BEB-18E8-922E5B9483D3}"/>
                    </a:ext>
                  </a:extLst>
                </p:cNvPr>
                <p:cNvSpPr txBox="1"/>
                <p:nvPr/>
              </p:nvSpPr>
              <p:spPr>
                <a:xfrm>
                  <a:off x="5211212" y="6084125"/>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oMath>
                    </m:oMathPara>
                  </a14:m>
                  <a:endParaRPr lang="en-US" sz="2500" dirty="0">
                    <a:latin typeface="Helvetica Neue"/>
                    <a:cs typeface="Helvetica Neue"/>
                  </a:endParaRPr>
                </a:p>
              </p:txBody>
            </p:sp>
          </mc:Choice>
          <mc:Fallback xmlns="">
            <p:sp>
              <p:nvSpPr>
                <p:cNvPr id="18" name="TextBox 17">
                  <a:extLst>
                    <a:ext uri="{FF2B5EF4-FFF2-40B4-BE49-F238E27FC236}">
                      <a16:creationId xmlns:a16="http://schemas.microsoft.com/office/drawing/2014/main" id="{410D69CD-35C3-8BEB-18E8-922E5B9483D3}"/>
                    </a:ext>
                  </a:extLst>
                </p:cNvPr>
                <p:cNvSpPr txBox="1">
                  <a:spLocks noRot="1" noChangeAspect="1" noMove="1" noResize="1" noEditPoints="1" noAdjustHandles="1" noChangeArrowheads="1" noChangeShapeType="1" noTextEdit="1"/>
                </p:cNvSpPr>
                <p:nvPr/>
              </p:nvSpPr>
              <p:spPr>
                <a:xfrm>
                  <a:off x="5211212" y="6084125"/>
                  <a:ext cx="459421" cy="477054"/>
                </a:xfrm>
                <a:prstGeom prst="rect">
                  <a:avLst/>
                </a:prstGeom>
                <a:blipFill>
                  <a:blip r:embed="rId4"/>
                  <a:stretch>
                    <a:fillRect t="-7895" b="-10526"/>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EE8C8CF-1439-926F-1DAB-9E8627EDB126}"/>
                </a:ext>
              </a:extLst>
            </p:cNvPr>
            <p:cNvCxnSpPr>
              <a:stCxn id="15" idx="3"/>
              <a:endCxn id="16" idx="1"/>
            </p:cNvCxnSpPr>
            <p:nvPr/>
          </p:nvCxnSpPr>
          <p:spPr>
            <a:xfrm flipV="1">
              <a:off x="2608230" y="6326756"/>
              <a:ext cx="1083803" cy="455"/>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B4337C31-FE29-70DD-CB5D-1AF0FCF9CD87}"/>
                </a:ext>
              </a:extLst>
            </p:cNvPr>
            <p:cNvCxnSpPr>
              <a:cxnSpLocks/>
              <a:stCxn id="16" idx="3"/>
              <a:endCxn id="18" idx="1"/>
            </p:cNvCxnSpPr>
            <p:nvPr/>
          </p:nvCxnSpPr>
          <p:spPr>
            <a:xfrm flipV="1">
              <a:off x="4127409" y="6322652"/>
              <a:ext cx="1083803"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266F3F2-CF47-8C90-781A-1A5FBCF17AFA}"/>
                    </a:ext>
                  </a:extLst>
                </p:cNvPr>
                <p:cNvSpPr txBox="1"/>
                <p:nvPr/>
              </p:nvSpPr>
              <p:spPr>
                <a:xfrm>
                  <a:off x="2928182" y="5874631"/>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xmlns="">
            <p:sp>
              <p:nvSpPr>
                <p:cNvPr id="26" name="TextBox 25">
                  <a:extLst>
                    <a:ext uri="{FF2B5EF4-FFF2-40B4-BE49-F238E27FC236}">
                      <a16:creationId xmlns:a16="http://schemas.microsoft.com/office/drawing/2014/main" id="{1266F3F2-CF47-8C90-781A-1A5FBCF17AFA}"/>
                    </a:ext>
                  </a:extLst>
                </p:cNvPr>
                <p:cNvSpPr txBox="1">
                  <a:spLocks noRot="1" noChangeAspect="1" noMove="1" noResize="1" noEditPoints="1" noAdjustHandles="1" noChangeArrowheads="1" noChangeShapeType="1" noTextEdit="1"/>
                </p:cNvSpPr>
                <p:nvPr/>
              </p:nvSpPr>
              <p:spPr>
                <a:xfrm>
                  <a:off x="2928182" y="5874631"/>
                  <a:ext cx="460126" cy="477054"/>
                </a:xfrm>
                <a:prstGeom prst="rect">
                  <a:avLst/>
                </a:prstGeom>
                <a:blipFill>
                  <a:blip r:embed="rId5"/>
                  <a:stretch>
                    <a:fillRect l="-2703"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3DD5EB-200C-6CF7-2817-A28EEF618F01}"/>
                    </a:ext>
                  </a:extLst>
                </p:cNvPr>
                <p:cNvSpPr txBox="1"/>
                <p:nvPr/>
              </p:nvSpPr>
              <p:spPr>
                <a:xfrm>
                  <a:off x="4438315" y="5827510"/>
                  <a:ext cx="47545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dirty="0" smtClean="0">
                            <a:solidFill>
                              <a:srgbClr val="FF0000"/>
                            </a:solidFill>
                            <a:latin typeface="Cambria Math" panose="02040503050406030204" pitchFamily="18" charset="0"/>
                            <a:cs typeface="Helvetica Neue"/>
                          </a:rPr>
                          <m:t>𝑔</m:t>
                        </m:r>
                      </m:oMath>
                    </m:oMathPara>
                  </a14:m>
                  <a:endParaRPr lang="en-US" sz="2500" dirty="0">
                    <a:solidFill>
                      <a:srgbClr val="FF0000"/>
                    </a:solidFill>
                    <a:latin typeface="Helvetica Neue"/>
                    <a:cs typeface="Helvetica Neue"/>
                  </a:endParaRPr>
                </a:p>
              </p:txBody>
            </p:sp>
          </mc:Choice>
          <mc:Fallback xmlns="">
            <p:sp>
              <p:nvSpPr>
                <p:cNvPr id="27" name="TextBox 26">
                  <a:extLst>
                    <a:ext uri="{FF2B5EF4-FFF2-40B4-BE49-F238E27FC236}">
                      <a16:creationId xmlns:a16="http://schemas.microsoft.com/office/drawing/2014/main" id="{B53DD5EB-200C-6CF7-2817-A28EEF618F01}"/>
                    </a:ext>
                  </a:extLst>
                </p:cNvPr>
                <p:cNvSpPr txBox="1">
                  <a:spLocks noRot="1" noChangeAspect="1" noMove="1" noResize="1" noEditPoints="1" noAdjustHandles="1" noChangeArrowheads="1" noChangeShapeType="1" noTextEdit="1"/>
                </p:cNvSpPr>
                <p:nvPr/>
              </p:nvSpPr>
              <p:spPr>
                <a:xfrm>
                  <a:off x="4438315" y="5827510"/>
                  <a:ext cx="475450" cy="477054"/>
                </a:xfrm>
                <a:prstGeom prst="rect">
                  <a:avLst/>
                </a:prstGeom>
                <a:blipFill>
                  <a:blip r:embed="rId6"/>
                  <a:stretch>
                    <a:fillRect b="-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D72249B-476B-D9ED-6BF5-BBE1F48909C5}"/>
                    </a:ext>
                  </a:extLst>
                </p:cNvPr>
                <p:cNvSpPr txBox="1"/>
                <p:nvPr/>
              </p:nvSpPr>
              <p:spPr>
                <a:xfrm>
                  <a:off x="2117357" y="7371514"/>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28" name="TextBox 27">
                  <a:extLst>
                    <a:ext uri="{FF2B5EF4-FFF2-40B4-BE49-F238E27FC236}">
                      <a16:creationId xmlns:a16="http://schemas.microsoft.com/office/drawing/2014/main" id="{BD72249B-476B-D9ED-6BF5-BBE1F48909C5}"/>
                    </a:ext>
                  </a:extLst>
                </p:cNvPr>
                <p:cNvSpPr txBox="1">
                  <a:spLocks noRot="1" noChangeAspect="1" noMove="1" noResize="1" noEditPoints="1" noAdjustHandles="1" noChangeArrowheads="1" noChangeShapeType="1" noTextEdit="1"/>
                </p:cNvSpPr>
                <p:nvPr/>
              </p:nvSpPr>
              <p:spPr>
                <a:xfrm>
                  <a:off x="2117357" y="7371514"/>
                  <a:ext cx="527709" cy="477054"/>
                </a:xfrm>
                <a:prstGeom prst="rect">
                  <a:avLst/>
                </a:prstGeom>
                <a:blipFill>
                  <a:blip r:embed="rId7"/>
                  <a:stretch>
                    <a:fillRect/>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B4714D5F-63DD-D4EF-A8B5-DCF62DB93673}"/>
                </a:ext>
              </a:extLst>
            </p:cNvPr>
            <p:cNvCxnSpPr>
              <a:cxnSpLocks/>
              <a:stCxn id="15" idx="2"/>
              <a:endCxn id="28" idx="0"/>
            </p:cNvCxnSpPr>
            <p:nvPr/>
          </p:nvCxnSpPr>
          <p:spPr>
            <a:xfrm flipH="1">
              <a:off x="2381212" y="6565738"/>
              <a:ext cx="1" cy="805776"/>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72F68C2-FB63-8FE6-1028-42B77DBB661B}"/>
                    </a:ext>
                  </a:extLst>
                </p:cNvPr>
                <p:cNvSpPr txBox="1"/>
                <p:nvPr/>
              </p:nvSpPr>
              <p:spPr>
                <a:xfrm>
                  <a:off x="3692033" y="7366955"/>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xmlns="">
            <p:sp>
              <p:nvSpPr>
                <p:cNvPr id="34" name="TextBox 33">
                  <a:extLst>
                    <a:ext uri="{FF2B5EF4-FFF2-40B4-BE49-F238E27FC236}">
                      <a16:creationId xmlns:a16="http://schemas.microsoft.com/office/drawing/2014/main" id="{D72F68C2-FB63-8FE6-1028-42B77DBB661B}"/>
                    </a:ext>
                  </a:extLst>
                </p:cNvPr>
                <p:cNvSpPr txBox="1">
                  <a:spLocks noRot="1" noChangeAspect="1" noMove="1" noResize="1" noEditPoints="1" noAdjustHandles="1" noChangeArrowheads="1" noChangeShapeType="1" noTextEdit="1"/>
                </p:cNvSpPr>
                <p:nvPr/>
              </p:nvSpPr>
              <p:spPr>
                <a:xfrm>
                  <a:off x="3692033" y="7366955"/>
                  <a:ext cx="522900" cy="477054"/>
                </a:xfrm>
                <a:prstGeom prst="rect">
                  <a:avLst/>
                </a:prstGeom>
                <a:blipFill>
                  <a:blip r:embed="rId8"/>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9A866BE2-69BE-7066-FDCB-7366C3CD5A03}"/>
                </a:ext>
              </a:extLst>
            </p:cNvPr>
            <p:cNvCxnSpPr>
              <a:cxnSpLocks/>
              <a:stCxn id="28" idx="3"/>
              <a:endCxn id="34" idx="1"/>
            </p:cNvCxnSpPr>
            <p:nvPr/>
          </p:nvCxnSpPr>
          <p:spPr>
            <a:xfrm flipV="1">
              <a:off x="2645066" y="7605482"/>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F52A6B3-2851-A2F8-64C4-880D6F757C71}"/>
                    </a:ext>
                  </a:extLst>
                </p:cNvPr>
                <p:cNvSpPr txBox="1"/>
                <p:nvPr/>
              </p:nvSpPr>
              <p:spPr>
                <a:xfrm>
                  <a:off x="6754436" y="6084001"/>
                  <a:ext cx="459421"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0" i="1" smtClean="0">
                            <a:latin typeface="Cambria Math" panose="02040503050406030204" pitchFamily="18" charset="0"/>
                            <a:cs typeface="Helvetica Neue"/>
                          </a:rPr>
                          <m:t>𝑦</m:t>
                        </m:r>
                      </m:oMath>
                    </m:oMathPara>
                  </a14:m>
                  <a:endParaRPr lang="en-US" sz="2500" dirty="0">
                    <a:latin typeface="Helvetica Neue"/>
                    <a:cs typeface="Helvetica Neue"/>
                  </a:endParaRPr>
                </a:p>
              </p:txBody>
            </p:sp>
          </mc:Choice>
          <mc:Fallback xmlns="">
            <p:sp>
              <p:nvSpPr>
                <p:cNvPr id="38" name="TextBox 37">
                  <a:extLst>
                    <a:ext uri="{FF2B5EF4-FFF2-40B4-BE49-F238E27FC236}">
                      <a16:creationId xmlns:a16="http://schemas.microsoft.com/office/drawing/2014/main" id="{5F52A6B3-2851-A2F8-64C4-880D6F757C71}"/>
                    </a:ext>
                  </a:extLst>
                </p:cNvPr>
                <p:cNvSpPr txBox="1">
                  <a:spLocks noRot="1" noChangeAspect="1" noMove="1" noResize="1" noEditPoints="1" noAdjustHandles="1" noChangeArrowheads="1" noChangeShapeType="1" noTextEdit="1"/>
                </p:cNvSpPr>
                <p:nvPr/>
              </p:nvSpPr>
              <p:spPr>
                <a:xfrm>
                  <a:off x="6754436" y="6084001"/>
                  <a:ext cx="459421" cy="477054"/>
                </a:xfrm>
                <a:prstGeom prst="rect">
                  <a:avLst/>
                </a:prstGeom>
                <a:blipFill>
                  <a:blip r:embed="rId9"/>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95DE2C82-C8CD-B01A-0B12-BF382528E25B}"/>
                    </a:ext>
                  </a:extLst>
                </p:cNvPr>
                <p:cNvSpPr txBox="1"/>
                <p:nvPr/>
              </p:nvSpPr>
              <p:spPr>
                <a:xfrm>
                  <a:off x="5211211" y="7362851"/>
                  <a:ext cx="459421" cy="4770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500" b="0" i="1" smtClean="0">
                                <a:latin typeface="Cambria Math" panose="02040503050406030204" pitchFamily="18" charset="0"/>
                                <a:cs typeface="Helvetica Neue"/>
                              </a:rPr>
                            </m:ctrlPr>
                          </m:accPr>
                          <m:e>
                            <m:r>
                              <a:rPr lang="en-US" altLang="zh-CN" sz="2500" b="0" i="1" smtClean="0">
                                <a:latin typeface="Cambria Math" panose="02040503050406030204" pitchFamily="18" charset="0"/>
                                <a:cs typeface="Helvetica Neue"/>
                              </a:rPr>
                              <m:t>𝑦</m:t>
                            </m:r>
                          </m:e>
                        </m:acc>
                        <m:r>
                          <a:rPr lang="en-US" altLang="zh-CN" sz="2500" b="0" i="1"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xmlns="">
            <p:sp>
              <p:nvSpPr>
                <p:cNvPr id="39" name="TextBox 38">
                  <a:extLst>
                    <a:ext uri="{FF2B5EF4-FFF2-40B4-BE49-F238E27FC236}">
                      <a16:creationId xmlns:a16="http://schemas.microsoft.com/office/drawing/2014/main" id="{95DE2C82-C8CD-B01A-0B12-BF382528E25B}"/>
                    </a:ext>
                  </a:extLst>
                </p:cNvPr>
                <p:cNvSpPr txBox="1">
                  <a:spLocks noRot="1" noChangeAspect="1" noMove="1" noResize="1" noEditPoints="1" noAdjustHandles="1" noChangeArrowheads="1" noChangeShapeType="1" noTextEdit="1"/>
                </p:cNvSpPr>
                <p:nvPr/>
              </p:nvSpPr>
              <p:spPr>
                <a:xfrm>
                  <a:off x="5211211" y="7362851"/>
                  <a:ext cx="459421" cy="477054"/>
                </a:xfrm>
                <a:prstGeom prst="rect">
                  <a:avLst/>
                </a:prstGeom>
                <a:blipFill>
                  <a:blip r:embed="rId10"/>
                  <a:stretch>
                    <a:fillRect l="-2703" t="-7692" r="-5405" b="-10256"/>
                  </a:stretch>
                </a:blipFill>
              </p:spPr>
              <p:txBody>
                <a:bodyPr/>
                <a:lstStyle/>
                <a:p>
                  <a:r>
                    <a:rPr lang="en-US">
                      <a:noFill/>
                    </a:rPr>
                    <a:t> </a:t>
                  </a:r>
                </a:p>
              </p:txBody>
            </p:sp>
          </mc:Fallback>
        </mc:AlternateContent>
        <p:cxnSp>
          <p:nvCxnSpPr>
            <p:cNvPr id="40" name="Straight Arrow Connector 39">
              <a:extLst>
                <a:ext uri="{FF2B5EF4-FFF2-40B4-BE49-F238E27FC236}">
                  <a16:creationId xmlns:a16="http://schemas.microsoft.com/office/drawing/2014/main" id="{2512C251-C163-C219-F715-6FCC7AC1FC67}"/>
                </a:ext>
              </a:extLst>
            </p:cNvPr>
            <p:cNvCxnSpPr>
              <a:cxnSpLocks/>
              <a:stCxn id="34" idx="3"/>
              <a:endCxn id="39" idx="1"/>
            </p:cNvCxnSpPr>
            <p:nvPr/>
          </p:nvCxnSpPr>
          <p:spPr>
            <a:xfrm flipV="1">
              <a:off x="4214933" y="7601378"/>
              <a:ext cx="996278" cy="4104"/>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77640BCB-4D38-FE63-293D-EA21B453D382}"/>
                </a:ext>
              </a:extLst>
            </p:cNvPr>
            <p:cNvCxnSpPr>
              <a:cxnSpLocks/>
              <a:stCxn id="18" idx="3"/>
              <a:endCxn id="38" idx="1"/>
            </p:cNvCxnSpPr>
            <p:nvPr/>
          </p:nvCxnSpPr>
          <p:spPr>
            <a:xfrm flipV="1">
              <a:off x="5670633" y="6322528"/>
              <a:ext cx="1083803" cy="124"/>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2" name="Elbow Connector 51">
              <a:extLst>
                <a:ext uri="{FF2B5EF4-FFF2-40B4-BE49-F238E27FC236}">
                  <a16:creationId xmlns:a16="http://schemas.microsoft.com/office/drawing/2014/main" id="{EA2D143B-D88A-CDA8-80EA-74FBCADAB9D6}"/>
                </a:ext>
              </a:extLst>
            </p:cNvPr>
            <p:cNvCxnSpPr>
              <a:cxnSpLocks/>
              <a:stCxn id="39" idx="3"/>
              <a:endCxn id="38" idx="2"/>
            </p:cNvCxnSpPr>
            <p:nvPr/>
          </p:nvCxnSpPr>
          <p:spPr>
            <a:xfrm flipV="1">
              <a:off x="5670632" y="6561055"/>
              <a:ext cx="1313515" cy="1040323"/>
            </a:xfrm>
            <a:prstGeom prst="bentConnector2">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5" name="TextBox 54">
              <a:extLst>
                <a:ext uri="{FF2B5EF4-FFF2-40B4-BE49-F238E27FC236}">
                  <a16:creationId xmlns:a16="http://schemas.microsoft.com/office/drawing/2014/main" id="{2A05720F-7694-0195-93D9-2AE3CB6979EA}"/>
                </a:ext>
              </a:extLst>
            </p:cNvPr>
            <p:cNvSpPr txBox="1"/>
            <p:nvPr/>
          </p:nvSpPr>
          <p:spPr>
            <a:xfrm>
              <a:off x="872087" y="6666736"/>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p:grpSp>
      <p:sp>
        <p:nvSpPr>
          <p:cNvPr id="1054" name="TextBox 1053">
            <a:extLst>
              <a:ext uri="{FF2B5EF4-FFF2-40B4-BE49-F238E27FC236}">
                <a16:creationId xmlns:a16="http://schemas.microsoft.com/office/drawing/2014/main" id="{60302FCE-70C9-D9D6-2B47-8BD4C02E23DA}"/>
              </a:ext>
            </a:extLst>
          </p:cNvPr>
          <p:cNvSpPr txBox="1"/>
          <p:nvPr/>
        </p:nvSpPr>
        <p:spPr>
          <a:xfrm>
            <a:off x="668958" y="8683566"/>
            <a:ext cx="5922342" cy="400110"/>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https://</a:t>
            </a:r>
            <a:r>
              <a:rPr lang="en-US" altLang="zh-CN" sz="2000" dirty="0" err="1">
                <a:latin typeface="Times New Roman" panose="02020603050405020304" pitchFamily="18" charset="0"/>
                <a:cs typeface="Times New Roman" panose="02020603050405020304" pitchFamily="18" charset="0"/>
              </a:rPr>
              <a:t>en.wikipedia.org</a:t>
            </a:r>
            <a:r>
              <a:rPr lang="en-US" altLang="zh-CN" sz="2000" dirty="0">
                <a:latin typeface="Times New Roman" panose="02020603050405020304" pitchFamily="18" charset="0"/>
                <a:cs typeface="Times New Roman" panose="02020603050405020304" pitchFamily="18" charset="0"/>
              </a:rPr>
              <a:t>/wiki/</a:t>
            </a:r>
            <a:r>
              <a:rPr lang="en-US" altLang="zh-CN" sz="2000" dirty="0" err="1">
                <a:latin typeface="Times New Roman" panose="02020603050405020304" pitchFamily="18" charset="0"/>
                <a:cs typeface="Times New Roman" panose="02020603050405020304" pitchFamily="18" charset="0"/>
              </a:rPr>
              <a:t>Data_augmentation</a:t>
            </a:r>
            <a:endParaRPr lang="en-US" sz="2000" dirty="0">
              <a:latin typeface="Times New Roman" panose="02020603050405020304" pitchFamily="18" charset="0"/>
              <a:cs typeface="Times New Roman" panose="02020603050405020304" pitchFamily="18" charset="0"/>
            </a:endParaRPr>
          </a:p>
        </p:txBody>
      </p:sp>
      <p:sp>
        <p:nvSpPr>
          <p:cNvPr id="1055" name="Content Placeholder 8">
            <a:extLst>
              <a:ext uri="{FF2B5EF4-FFF2-40B4-BE49-F238E27FC236}">
                <a16:creationId xmlns:a16="http://schemas.microsoft.com/office/drawing/2014/main" id="{E9A7B52D-A687-A59F-DCBE-6A2BB93016F4}"/>
              </a:ext>
            </a:extLst>
          </p:cNvPr>
          <p:cNvSpPr txBox="1">
            <a:spLocks/>
          </p:cNvSpPr>
          <p:nvPr/>
        </p:nvSpPr>
        <p:spPr bwMode="auto">
          <a:xfrm>
            <a:off x="668956" y="5292868"/>
            <a:ext cx="14771147" cy="62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t>Supervised</a:t>
            </a:r>
            <a:r>
              <a:rPr lang="zh-CN" altLang="en-US" dirty="0"/>
              <a:t> </a:t>
            </a:r>
            <a:r>
              <a:rPr lang="en-US" altLang="zh-CN" dirty="0"/>
              <a:t>learning						Self-supervised</a:t>
            </a:r>
            <a:r>
              <a:rPr lang="zh-CN" altLang="en-US" dirty="0"/>
              <a:t> </a:t>
            </a:r>
            <a:r>
              <a:rPr lang="en-US" altLang="zh-CN" dirty="0"/>
              <a:t>learning</a:t>
            </a:r>
          </a:p>
          <a:p>
            <a:endParaRPr lang="en-US" dirty="0"/>
          </a:p>
          <a:p>
            <a:endParaRPr lang="en-US" dirty="0"/>
          </a:p>
          <a:p>
            <a:endParaRPr lang="en-US" dirty="0"/>
          </a:p>
        </p:txBody>
      </p:sp>
      <p:sp>
        <p:nvSpPr>
          <p:cNvPr id="12" name="Rounded Rectangle 11">
            <a:extLst>
              <a:ext uri="{FF2B5EF4-FFF2-40B4-BE49-F238E27FC236}">
                <a16:creationId xmlns:a16="http://schemas.microsoft.com/office/drawing/2014/main" id="{215DEF28-D214-98ED-EFB5-EB1DD901B6F4}"/>
              </a:ext>
            </a:extLst>
          </p:cNvPr>
          <p:cNvSpPr/>
          <p:nvPr/>
        </p:nvSpPr>
        <p:spPr>
          <a:xfrm>
            <a:off x="1769533" y="3168276"/>
            <a:ext cx="13081000" cy="1579019"/>
          </a:xfrm>
          <a:prstGeom prst="round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tx1"/>
                </a:solidFill>
                <a:latin typeface="Times New Roman" panose="02020603050405020304" pitchFamily="18" charset="0"/>
                <a:cs typeface="Times New Roman" panose="02020603050405020304" pitchFamily="18" charset="0"/>
              </a:rPr>
              <a:t>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augmentation</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techniques are</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used to increase the amount of data by adding</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slightly modified copies of existing data or newly created synthetic data from existing data.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It helps reduce overfitting when training machine learning models.</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		—</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Wikipedia</a:t>
            </a:r>
            <a:r>
              <a:rPr lang="zh-CN" altLang="en-US" sz="2800" dirty="0">
                <a:solidFill>
                  <a:schemeClr val="tx1"/>
                </a:solidFill>
                <a:latin typeface="Times New Roman" panose="02020603050405020304" pitchFamily="18" charset="0"/>
                <a:cs typeface="Times New Roman" panose="02020603050405020304" pitchFamily="18" charset="0"/>
              </a:rPr>
              <a:t> </a:t>
            </a:r>
            <a:r>
              <a:rPr lang="en-US" altLang="zh-CN" sz="2800" dirty="0">
                <a:solidFill>
                  <a:schemeClr val="tx1"/>
                </a:solidFill>
                <a:latin typeface="Times New Roman" panose="02020603050405020304" pitchFamily="18" charset="0"/>
                <a:cs typeface="Times New Roman" panose="02020603050405020304" pitchFamily="18" charset="0"/>
              </a:rPr>
              <a:t>[1]</a:t>
            </a:r>
          </a:p>
        </p:txBody>
      </p:sp>
      <p:sp>
        <p:nvSpPr>
          <p:cNvPr id="9" name="Content Placeholder 8">
            <a:extLst>
              <a:ext uri="{FF2B5EF4-FFF2-40B4-BE49-F238E27FC236}">
                <a16:creationId xmlns:a16="http://schemas.microsoft.com/office/drawing/2014/main" id="{42DDE3E5-25F5-B13F-DDCD-5459892F372B}"/>
              </a:ext>
            </a:extLst>
          </p:cNvPr>
          <p:cNvSpPr>
            <a:spLocks noGrp="1"/>
          </p:cNvSpPr>
          <p:nvPr>
            <p:ph idx="1"/>
          </p:nvPr>
        </p:nvSpPr>
        <p:spPr>
          <a:xfrm>
            <a:off x="668957" y="2432842"/>
            <a:ext cx="14771147" cy="761391"/>
          </a:xfrm>
        </p:spPr>
        <p:txBody>
          <a:bodyPr/>
          <a:lstStyle/>
          <a:p>
            <a:r>
              <a:rPr lang="en-US" altLang="zh-CN" dirty="0"/>
              <a:t>What</a:t>
            </a:r>
            <a:r>
              <a:rPr lang="zh-CN" altLang="en-US" dirty="0"/>
              <a:t> </a:t>
            </a:r>
            <a:r>
              <a:rPr lang="en-US" altLang="zh-CN" dirty="0"/>
              <a:t>is</a:t>
            </a:r>
            <a:r>
              <a:rPr lang="zh-CN" altLang="en-US" dirty="0"/>
              <a:t> </a:t>
            </a:r>
            <a:r>
              <a:rPr lang="en-US" altLang="zh-CN" dirty="0"/>
              <a:t>data</a:t>
            </a:r>
            <a:r>
              <a:rPr lang="zh-CN" altLang="en-US" dirty="0"/>
              <a:t> </a:t>
            </a:r>
            <a:r>
              <a:rPr lang="en-US" altLang="zh-CN" dirty="0"/>
              <a:t>augmentation?</a:t>
            </a:r>
            <a:endParaRPr lang="en-US" dirty="0"/>
          </a:p>
          <a:p>
            <a:endParaRPr lang="en-US" dirty="0"/>
          </a:p>
          <a:p>
            <a:endParaRPr lang="en-US" dirty="0"/>
          </a:p>
        </p:txBody>
      </p:sp>
      <p:sp>
        <p:nvSpPr>
          <p:cNvPr id="8" name="Text Placeholder 7">
            <a:extLst>
              <a:ext uri="{FF2B5EF4-FFF2-40B4-BE49-F238E27FC236}">
                <a16:creationId xmlns:a16="http://schemas.microsoft.com/office/drawing/2014/main" id="{A056CA8D-03FF-AA2C-9769-AD1076FC4230}"/>
              </a:ext>
            </a:extLst>
          </p:cNvPr>
          <p:cNvSpPr>
            <a:spLocks noGrp="1"/>
          </p:cNvSpPr>
          <p:nvPr>
            <p:ph type="body" idx="12"/>
          </p:nvPr>
        </p:nvSpPr>
        <p:spPr/>
        <p:txBody>
          <a:bodyPr/>
          <a:lstStyle/>
          <a:p>
            <a:pPr algn="l"/>
            <a:r>
              <a:rPr lang="en-US" altLang="zh-CN" dirty="0">
                <a:solidFill>
                  <a:schemeClr val="tx1"/>
                </a:solidFill>
              </a:rPr>
              <a:t>in</a:t>
            </a:r>
            <a:r>
              <a:rPr lang="zh-CN" altLang="en-US" dirty="0">
                <a:solidFill>
                  <a:schemeClr val="tx1"/>
                </a:solidFill>
              </a:rPr>
              <a:t> </a:t>
            </a:r>
            <a:r>
              <a:rPr lang="en-US" altLang="zh-CN" dirty="0">
                <a:solidFill>
                  <a:schemeClr val="tx1"/>
                </a:solidFill>
              </a:rPr>
              <a:t>Machine</a:t>
            </a:r>
            <a:r>
              <a:rPr lang="zh-CN" altLang="en-US" dirty="0">
                <a:solidFill>
                  <a:schemeClr val="tx1"/>
                </a:solidFill>
              </a:rPr>
              <a:t> </a:t>
            </a:r>
            <a:r>
              <a:rPr lang="en-US" altLang="zh-CN" dirty="0">
                <a:solidFill>
                  <a:schemeClr val="tx1"/>
                </a:solidFill>
              </a:rPr>
              <a:t>Learning</a:t>
            </a:r>
            <a:endParaRPr lang="en-US" dirty="0">
              <a:solidFill>
                <a:schemeClr val="tx1"/>
              </a:solidFill>
            </a:endParaRPr>
          </a:p>
        </p:txBody>
      </p:sp>
      <p:sp>
        <p:nvSpPr>
          <p:cNvPr id="4" name="Title 3">
            <a:extLst>
              <a:ext uri="{FF2B5EF4-FFF2-40B4-BE49-F238E27FC236}">
                <a16:creationId xmlns:a16="http://schemas.microsoft.com/office/drawing/2014/main" id="{B760BD17-7A4E-969F-AA70-13EDFC11464C}"/>
              </a:ext>
            </a:extLst>
          </p:cNvPr>
          <p:cNvSpPr>
            <a:spLocks noGrp="1"/>
          </p:cNvSpPr>
          <p:nvPr>
            <p:ph type="title"/>
          </p:nvPr>
        </p:nvSpPr>
        <p:spPr/>
        <p:txBody>
          <a:bodyPr/>
          <a:lstStyle/>
          <a:p>
            <a:pPr algn="l"/>
            <a:r>
              <a:rPr lang="en-US" altLang="zh-CN" dirty="0"/>
              <a:t>Data</a:t>
            </a:r>
            <a:r>
              <a:rPr lang="zh-CN" altLang="en-US" dirty="0"/>
              <a:t> </a:t>
            </a:r>
            <a:r>
              <a:rPr lang="en-US" altLang="zh-CN" dirty="0"/>
              <a:t>Augmentation</a:t>
            </a:r>
            <a:endParaRPr lang="en-US" dirty="0"/>
          </a:p>
        </p:txBody>
      </p:sp>
      <p:grpSp>
        <p:nvGrpSpPr>
          <p:cNvPr id="2" name="Group 1">
            <a:extLst>
              <a:ext uri="{FF2B5EF4-FFF2-40B4-BE49-F238E27FC236}">
                <a16:creationId xmlns:a16="http://schemas.microsoft.com/office/drawing/2014/main" id="{6302B675-DCE8-A93C-F9B6-C22CD0DEFC23}"/>
              </a:ext>
            </a:extLst>
          </p:cNvPr>
          <p:cNvGrpSpPr/>
          <p:nvPr/>
        </p:nvGrpSpPr>
        <p:grpSpPr>
          <a:xfrm>
            <a:off x="9982069" y="5989489"/>
            <a:ext cx="3842469" cy="1855697"/>
            <a:chOff x="9982069" y="5989489"/>
            <a:chExt cx="3842469" cy="1855697"/>
          </a:xfrm>
        </p:grpSpPr>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19F75004-B5E8-3BD2-6325-1F478AB4506A}"/>
                    </a:ext>
                  </a:extLst>
                </p:cNvPr>
                <p:cNvSpPr txBox="1"/>
                <p:nvPr/>
              </p:nvSpPr>
              <p:spPr>
                <a:xfrm>
                  <a:off x="11643607" y="7368132"/>
                  <a:ext cx="61106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p:sp>
              <p:nvSpPr>
                <p:cNvPr id="63" name="TextBox 62">
                  <a:extLst>
                    <a:ext uri="{FF2B5EF4-FFF2-40B4-BE49-F238E27FC236}">
                      <a16:creationId xmlns:a16="http://schemas.microsoft.com/office/drawing/2014/main" id="{19F75004-B5E8-3BD2-6325-1F478AB4506A}"/>
                    </a:ext>
                  </a:extLst>
                </p:cNvPr>
                <p:cNvSpPr txBox="1">
                  <a:spLocks noRot="1" noChangeAspect="1" noMove="1" noResize="1" noEditPoints="1" noAdjustHandles="1" noChangeArrowheads="1" noChangeShapeType="1" noTextEdit="1"/>
                </p:cNvSpPr>
                <p:nvPr/>
              </p:nvSpPr>
              <p:spPr>
                <a:xfrm>
                  <a:off x="11643607" y="7368132"/>
                  <a:ext cx="611065" cy="477054"/>
                </a:xfrm>
                <a:prstGeom prst="rect">
                  <a:avLst/>
                </a:prstGeom>
                <a:blipFill>
                  <a:blip r:embed="rId11"/>
                  <a:stretch>
                    <a:fillRect/>
                  </a:stretch>
                </a:blipFill>
              </p:spPr>
              <p:txBody>
                <a:bodyPr/>
                <a:lstStyle/>
                <a:p>
                  <a:r>
                    <a:rPr lang="en-US">
                      <a:noFill/>
                    </a:rPr>
                    <a:t> </a:t>
                  </a:r>
                </a:p>
              </p:txBody>
            </p:sp>
          </mc:Fallback>
        </mc:AlternateContent>
        <p:cxnSp>
          <p:nvCxnSpPr>
            <p:cNvPr id="1024" name="Straight Arrow Connector 1023">
              <a:extLst>
                <a:ext uri="{FF2B5EF4-FFF2-40B4-BE49-F238E27FC236}">
                  <a16:creationId xmlns:a16="http://schemas.microsoft.com/office/drawing/2014/main" id="{EF0A13A5-F0D3-24FA-77A1-65D008A101DD}"/>
                </a:ext>
              </a:extLst>
            </p:cNvPr>
            <p:cNvCxnSpPr>
              <a:cxnSpLocks/>
              <a:endCxn id="1036" idx="1"/>
            </p:cNvCxnSpPr>
            <p:nvPr/>
          </p:nvCxnSpPr>
          <p:spPr>
            <a:xfrm flipV="1">
              <a:off x="10436104" y="6475219"/>
              <a:ext cx="1207503" cy="499392"/>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25" name="TextBox 1024">
                  <a:extLst>
                    <a:ext uri="{FF2B5EF4-FFF2-40B4-BE49-F238E27FC236}">
                      <a16:creationId xmlns:a16="http://schemas.microsoft.com/office/drawing/2014/main" id="{FFDA7E87-097D-0983-5D81-8E1D1BF6B8DB}"/>
                    </a:ext>
                  </a:extLst>
                </p:cNvPr>
                <p:cNvSpPr txBox="1"/>
                <p:nvPr/>
              </p:nvSpPr>
              <p:spPr>
                <a:xfrm>
                  <a:off x="13218283" y="7363573"/>
                  <a:ext cx="60625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p:sp>
              <p:nvSpPr>
                <p:cNvPr id="1025" name="TextBox 1024">
                  <a:extLst>
                    <a:ext uri="{FF2B5EF4-FFF2-40B4-BE49-F238E27FC236}">
                      <a16:creationId xmlns:a16="http://schemas.microsoft.com/office/drawing/2014/main" id="{FFDA7E87-097D-0983-5D81-8E1D1BF6B8DB}"/>
                    </a:ext>
                  </a:extLst>
                </p:cNvPr>
                <p:cNvSpPr txBox="1">
                  <a:spLocks noRot="1" noChangeAspect="1" noMove="1" noResize="1" noEditPoints="1" noAdjustHandles="1" noChangeArrowheads="1" noChangeShapeType="1" noTextEdit="1"/>
                </p:cNvSpPr>
                <p:nvPr/>
              </p:nvSpPr>
              <p:spPr>
                <a:xfrm>
                  <a:off x="13218283" y="7363573"/>
                  <a:ext cx="606255" cy="477054"/>
                </a:xfrm>
                <a:prstGeom prst="rect">
                  <a:avLst/>
                </a:prstGeom>
                <a:blipFill>
                  <a:blip r:embed="rId12"/>
                  <a:stretch>
                    <a:fillRect/>
                  </a:stretch>
                </a:blipFill>
              </p:spPr>
              <p:txBody>
                <a:bodyPr/>
                <a:lstStyle/>
                <a:p>
                  <a:r>
                    <a:rPr lang="en-US">
                      <a:noFill/>
                    </a:rPr>
                    <a:t> </a:t>
                  </a:r>
                </a:p>
              </p:txBody>
            </p:sp>
          </mc:Fallback>
        </mc:AlternateContent>
        <p:cxnSp>
          <p:nvCxnSpPr>
            <p:cNvPr id="1026" name="Straight Arrow Connector 1025">
              <a:extLst>
                <a:ext uri="{FF2B5EF4-FFF2-40B4-BE49-F238E27FC236}">
                  <a16:creationId xmlns:a16="http://schemas.microsoft.com/office/drawing/2014/main" id="{484B8F88-BF7C-6B8E-42BA-B243B49A74E0}"/>
                </a:ext>
              </a:extLst>
            </p:cNvPr>
            <p:cNvCxnSpPr>
              <a:cxnSpLocks/>
              <a:stCxn id="63" idx="3"/>
              <a:endCxn id="1025" idx="1"/>
            </p:cNvCxnSpPr>
            <p:nvPr/>
          </p:nvCxnSpPr>
          <p:spPr>
            <a:xfrm flipV="1">
              <a:off x="12254672" y="7602100"/>
              <a:ext cx="963611"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31" name="Straight Arrow Connector 1030">
              <a:extLst>
                <a:ext uri="{FF2B5EF4-FFF2-40B4-BE49-F238E27FC236}">
                  <a16:creationId xmlns:a16="http://schemas.microsoft.com/office/drawing/2014/main" id="{8FD8B5B4-F586-7289-96C7-EEFDCB8B4297}"/>
                </a:ext>
              </a:extLst>
            </p:cNvPr>
            <p:cNvCxnSpPr>
              <a:cxnSpLocks/>
            </p:cNvCxnSpPr>
            <p:nvPr/>
          </p:nvCxnSpPr>
          <p:spPr>
            <a:xfrm>
              <a:off x="13420587" y="6708465"/>
              <a:ext cx="0" cy="654386"/>
            </a:xfrm>
            <a:prstGeom prst="straightConnector1">
              <a:avLst/>
            </a:prstGeom>
            <a:ln w="12700" cmpd="sng">
              <a:solidFill>
                <a:schemeClr val="tx1"/>
              </a:solidFill>
              <a:prstDash val="dash"/>
              <a:headEnd type="triangl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33" name="TextBox 1032">
              <a:extLst>
                <a:ext uri="{FF2B5EF4-FFF2-40B4-BE49-F238E27FC236}">
                  <a16:creationId xmlns:a16="http://schemas.microsoft.com/office/drawing/2014/main" id="{40E0BBCD-5023-7BB6-0180-9ADC2B37654B}"/>
                </a:ext>
              </a:extLst>
            </p:cNvPr>
            <p:cNvSpPr txBox="1"/>
            <p:nvPr/>
          </p:nvSpPr>
          <p:spPr>
            <a:xfrm>
              <a:off x="9999962" y="6180895"/>
              <a:ext cx="1443024" cy="477054"/>
            </a:xfrm>
            <a:prstGeom prst="rect">
              <a:avLst/>
            </a:prstGeom>
            <a:noFill/>
          </p:spPr>
          <p:txBody>
            <a:bodyPr wrap="none" rtlCol="0">
              <a:spAutoFit/>
            </a:bodyPr>
            <a:lstStyle/>
            <a:p>
              <a:r>
                <a:rPr lang="en-US" altLang="zh-CN" sz="2500" dirty="0">
                  <a:solidFill>
                    <a:srgbClr val="FF0000"/>
                  </a:solidFill>
                  <a:latin typeface="Helvetica Neue"/>
                  <a:cs typeface="Helvetica Neue"/>
                </a:rPr>
                <a:t>augment</a:t>
              </a:r>
              <a:endParaRPr lang="en-US" sz="2500" dirty="0">
                <a:solidFill>
                  <a:srgbClr val="FF0000"/>
                </a:solidFill>
                <a:latin typeface="Helvetica Neue"/>
                <a:cs typeface="Helvetica Neue"/>
              </a:endParaRPr>
            </a:p>
          </p:txBody>
        </p:sp>
        <mc:AlternateContent xmlns:mc="http://schemas.openxmlformats.org/markup-compatibility/2006">
          <mc:Choice xmlns:a14="http://schemas.microsoft.com/office/drawing/2010/main" Requires="a14">
            <p:sp>
              <p:nvSpPr>
                <p:cNvPr id="1034" name="TextBox 1033">
                  <a:extLst>
                    <a:ext uri="{FF2B5EF4-FFF2-40B4-BE49-F238E27FC236}">
                      <a16:creationId xmlns:a16="http://schemas.microsoft.com/office/drawing/2014/main" id="{3272832B-6E5F-ED13-724A-DBE1FD404F4D}"/>
                    </a:ext>
                  </a:extLst>
                </p:cNvPr>
                <p:cNvSpPr txBox="1"/>
                <p:nvPr/>
              </p:nvSpPr>
              <p:spPr>
                <a:xfrm>
                  <a:off x="12454432" y="5989489"/>
                  <a:ext cx="460126"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a:solidFill>
                              <a:srgbClr val="FF0000"/>
                            </a:solidFill>
                            <a:latin typeface="Cambria Math" panose="02040503050406030204" pitchFamily="18" charset="0"/>
                            <a:cs typeface="Helvetica Neue"/>
                          </a:rPr>
                          <m:t>𝑓</m:t>
                        </m:r>
                      </m:oMath>
                    </m:oMathPara>
                  </a14:m>
                  <a:endParaRPr lang="en-US" sz="2500" dirty="0">
                    <a:solidFill>
                      <a:srgbClr val="FF0000"/>
                    </a:solidFill>
                    <a:latin typeface="Helvetica Neue"/>
                    <a:cs typeface="Helvetica Neue"/>
                  </a:endParaRPr>
                </a:p>
              </p:txBody>
            </p:sp>
          </mc:Choice>
          <mc:Fallback>
            <p:sp>
              <p:nvSpPr>
                <p:cNvPr id="1034" name="TextBox 1033">
                  <a:extLst>
                    <a:ext uri="{FF2B5EF4-FFF2-40B4-BE49-F238E27FC236}">
                      <a16:creationId xmlns:a16="http://schemas.microsoft.com/office/drawing/2014/main" id="{3272832B-6E5F-ED13-724A-DBE1FD404F4D}"/>
                    </a:ext>
                  </a:extLst>
                </p:cNvPr>
                <p:cNvSpPr txBox="1">
                  <a:spLocks noRot="1" noChangeAspect="1" noMove="1" noResize="1" noEditPoints="1" noAdjustHandles="1" noChangeArrowheads="1" noChangeShapeType="1" noTextEdit="1"/>
                </p:cNvSpPr>
                <p:nvPr/>
              </p:nvSpPr>
              <p:spPr>
                <a:xfrm>
                  <a:off x="12454432" y="5989489"/>
                  <a:ext cx="460126" cy="477054"/>
                </a:xfrm>
                <a:prstGeom prst="rect">
                  <a:avLst/>
                </a:prstGeom>
                <a:blipFill>
                  <a:blip r:embed="rId13"/>
                  <a:stretch>
                    <a:fillRect l="-2632"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6" name="TextBox 1035">
                  <a:extLst>
                    <a:ext uri="{FF2B5EF4-FFF2-40B4-BE49-F238E27FC236}">
                      <a16:creationId xmlns:a16="http://schemas.microsoft.com/office/drawing/2014/main" id="{AE4D0FBD-494C-2C07-0D32-B1132A49BFA2}"/>
                    </a:ext>
                  </a:extLst>
                </p:cNvPr>
                <p:cNvSpPr txBox="1"/>
                <p:nvPr/>
              </p:nvSpPr>
              <p:spPr>
                <a:xfrm>
                  <a:off x="11643607" y="6236692"/>
                  <a:ext cx="527709"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r>
                          <a:rPr lang="en-US" altLang="zh-CN" sz="2500" b="0" i="1" dirty="0" smtClean="0">
                            <a:latin typeface="Cambria Math" panose="02040503050406030204" pitchFamily="18" charset="0"/>
                            <a:cs typeface="Helvetica Neue"/>
                          </a:rPr>
                          <m:t>′</m:t>
                        </m:r>
                      </m:oMath>
                    </m:oMathPara>
                  </a14:m>
                  <a:endParaRPr lang="en-US" sz="2500" dirty="0">
                    <a:latin typeface="Helvetica Neue"/>
                    <a:cs typeface="Helvetica Neue"/>
                  </a:endParaRPr>
                </a:p>
              </p:txBody>
            </p:sp>
          </mc:Choice>
          <mc:Fallback>
            <p:sp>
              <p:nvSpPr>
                <p:cNvPr id="1036" name="TextBox 1035">
                  <a:extLst>
                    <a:ext uri="{FF2B5EF4-FFF2-40B4-BE49-F238E27FC236}">
                      <a16:creationId xmlns:a16="http://schemas.microsoft.com/office/drawing/2014/main" id="{AE4D0FBD-494C-2C07-0D32-B1132A49BFA2}"/>
                    </a:ext>
                  </a:extLst>
                </p:cNvPr>
                <p:cNvSpPr txBox="1">
                  <a:spLocks noRot="1" noChangeAspect="1" noMove="1" noResize="1" noEditPoints="1" noAdjustHandles="1" noChangeArrowheads="1" noChangeShapeType="1" noTextEdit="1"/>
                </p:cNvSpPr>
                <p:nvPr/>
              </p:nvSpPr>
              <p:spPr>
                <a:xfrm>
                  <a:off x="11643607" y="6236692"/>
                  <a:ext cx="527709" cy="4770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37" name="TextBox 1036">
                  <a:extLst>
                    <a:ext uri="{FF2B5EF4-FFF2-40B4-BE49-F238E27FC236}">
                      <a16:creationId xmlns:a16="http://schemas.microsoft.com/office/drawing/2014/main" id="{4613E3E8-B902-A8E7-5D4A-DFD20FD03CD9}"/>
                    </a:ext>
                  </a:extLst>
                </p:cNvPr>
                <p:cNvSpPr txBox="1"/>
                <p:nvPr/>
              </p:nvSpPr>
              <p:spPr>
                <a:xfrm>
                  <a:off x="13218283" y="6232133"/>
                  <a:ext cx="522900"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b="1" i="1" dirty="0" smtClean="0">
                            <a:latin typeface="Cambria Math" panose="02040503050406030204" pitchFamily="18" charset="0"/>
                            <a:cs typeface="Helvetica Neue"/>
                          </a:rPr>
                          <m:t>𝒛</m:t>
                        </m:r>
                        <m:r>
                          <a:rPr lang="en-US" altLang="zh-CN" sz="2500" b="1" i="1" dirty="0" smtClean="0">
                            <a:latin typeface="Cambria Math" panose="02040503050406030204" pitchFamily="18" charset="0"/>
                            <a:cs typeface="Helvetica Neue"/>
                          </a:rPr>
                          <m:t>′</m:t>
                        </m:r>
                      </m:oMath>
                    </m:oMathPara>
                  </a14:m>
                  <a:endParaRPr lang="en-US" sz="2500" b="1" dirty="0">
                    <a:latin typeface="Helvetica Neue"/>
                    <a:cs typeface="Helvetica Neue"/>
                  </a:endParaRPr>
                </a:p>
              </p:txBody>
            </p:sp>
          </mc:Choice>
          <mc:Fallback>
            <p:sp>
              <p:nvSpPr>
                <p:cNvPr id="1037" name="TextBox 1036">
                  <a:extLst>
                    <a:ext uri="{FF2B5EF4-FFF2-40B4-BE49-F238E27FC236}">
                      <a16:creationId xmlns:a16="http://schemas.microsoft.com/office/drawing/2014/main" id="{4613E3E8-B902-A8E7-5D4A-DFD20FD03CD9}"/>
                    </a:ext>
                  </a:extLst>
                </p:cNvPr>
                <p:cNvSpPr txBox="1">
                  <a:spLocks noRot="1" noChangeAspect="1" noMove="1" noResize="1" noEditPoints="1" noAdjustHandles="1" noChangeArrowheads="1" noChangeShapeType="1" noTextEdit="1"/>
                </p:cNvSpPr>
                <p:nvPr/>
              </p:nvSpPr>
              <p:spPr>
                <a:xfrm>
                  <a:off x="13218283" y="6232133"/>
                  <a:ext cx="522900" cy="477054"/>
                </a:xfrm>
                <a:prstGeom prst="rect">
                  <a:avLst/>
                </a:prstGeom>
                <a:blipFill>
                  <a:blip r:embed="rId15"/>
                  <a:stretch>
                    <a:fillRect/>
                  </a:stretch>
                </a:blipFill>
              </p:spPr>
              <p:txBody>
                <a:bodyPr/>
                <a:lstStyle/>
                <a:p>
                  <a:r>
                    <a:rPr lang="en-US">
                      <a:noFill/>
                    </a:rPr>
                    <a:t> </a:t>
                  </a:r>
                </a:p>
              </p:txBody>
            </p:sp>
          </mc:Fallback>
        </mc:AlternateContent>
        <p:cxnSp>
          <p:nvCxnSpPr>
            <p:cNvPr id="1038" name="Straight Arrow Connector 1037">
              <a:extLst>
                <a:ext uri="{FF2B5EF4-FFF2-40B4-BE49-F238E27FC236}">
                  <a16:creationId xmlns:a16="http://schemas.microsoft.com/office/drawing/2014/main" id="{AEC5A9EB-1D60-3F2C-2A24-095963127912}"/>
                </a:ext>
              </a:extLst>
            </p:cNvPr>
            <p:cNvCxnSpPr>
              <a:cxnSpLocks/>
              <a:stCxn id="1036" idx="3"/>
              <a:endCxn id="1037" idx="1"/>
            </p:cNvCxnSpPr>
            <p:nvPr/>
          </p:nvCxnSpPr>
          <p:spPr>
            <a:xfrm flipV="1">
              <a:off x="12171316" y="6470660"/>
              <a:ext cx="1046967" cy="4559"/>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1041" name="TextBox 1040">
                  <a:extLst>
                    <a:ext uri="{FF2B5EF4-FFF2-40B4-BE49-F238E27FC236}">
                      <a16:creationId xmlns:a16="http://schemas.microsoft.com/office/drawing/2014/main" id="{1FA22835-6FC5-0F3D-2A8F-ED588B8BB1BB}"/>
                    </a:ext>
                  </a:extLst>
                </p:cNvPr>
                <p:cNvSpPr txBox="1"/>
                <p:nvPr/>
              </p:nvSpPr>
              <p:spPr>
                <a:xfrm>
                  <a:off x="9982069" y="6736084"/>
                  <a:ext cx="454035" cy="4770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500" i="1" dirty="0" smtClean="0">
                            <a:latin typeface="Cambria Math" panose="02040503050406030204" pitchFamily="18" charset="0"/>
                            <a:cs typeface="Helvetica Neue"/>
                          </a:rPr>
                          <m:t>𝑥</m:t>
                        </m:r>
                      </m:oMath>
                    </m:oMathPara>
                  </a14:m>
                  <a:endParaRPr lang="en-US" sz="2500" dirty="0">
                    <a:latin typeface="Helvetica Neue"/>
                    <a:cs typeface="Helvetica Neue"/>
                  </a:endParaRPr>
                </a:p>
              </p:txBody>
            </p:sp>
          </mc:Choice>
          <mc:Fallback>
            <p:sp>
              <p:nvSpPr>
                <p:cNvPr id="1041" name="TextBox 1040">
                  <a:extLst>
                    <a:ext uri="{FF2B5EF4-FFF2-40B4-BE49-F238E27FC236}">
                      <a16:creationId xmlns:a16="http://schemas.microsoft.com/office/drawing/2014/main" id="{1FA22835-6FC5-0F3D-2A8F-ED588B8BB1BB}"/>
                    </a:ext>
                  </a:extLst>
                </p:cNvPr>
                <p:cNvSpPr txBox="1">
                  <a:spLocks noRot="1" noChangeAspect="1" noMove="1" noResize="1" noEditPoints="1" noAdjustHandles="1" noChangeArrowheads="1" noChangeShapeType="1" noTextEdit="1"/>
                </p:cNvSpPr>
                <p:nvPr/>
              </p:nvSpPr>
              <p:spPr>
                <a:xfrm>
                  <a:off x="9982069" y="6736084"/>
                  <a:ext cx="454035" cy="477054"/>
                </a:xfrm>
                <a:prstGeom prst="rect">
                  <a:avLst/>
                </a:prstGeom>
                <a:blipFill>
                  <a:blip r:embed="rId16"/>
                  <a:stretch>
                    <a:fillRect/>
                  </a:stretch>
                </a:blipFill>
              </p:spPr>
              <p:txBody>
                <a:bodyPr/>
                <a:lstStyle/>
                <a:p>
                  <a:r>
                    <a:rPr lang="en-US">
                      <a:noFill/>
                    </a:rPr>
                    <a:t> </a:t>
                  </a:r>
                </a:p>
              </p:txBody>
            </p:sp>
          </mc:Fallback>
        </mc:AlternateContent>
        <p:cxnSp>
          <p:nvCxnSpPr>
            <p:cNvPr id="1044" name="Straight Arrow Connector 1043">
              <a:extLst>
                <a:ext uri="{FF2B5EF4-FFF2-40B4-BE49-F238E27FC236}">
                  <a16:creationId xmlns:a16="http://schemas.microsoft.com/office/drawing/2014/main" id="{4A1A36F8-4077-17F4-1BB8-F7A2729EC7D3}"/>
                </a:ext>
              </a:extLst>
            </p:cNvPr>
            <p:cNvCxnSpPr>
              <a:cxnSpLocks/>
              <a:stCxn id="1041" idx="3"/>
              <a:endCxn id="63" idx="1"/>
            </p:cNvCxnSpPr>
            <p:nvPr/>
          </p:nvCxnSpPr>
          <p:spPr>
            <a:xfrm>
              <a:off x="10436104" y="6974611"/>
              <a:ext cx="1207503" cy="632048"/>
            </a:xfrm>
            <a:prstGeom prst="straightConnector1">
              <a:avLst/>
            </a:prstGeom>
            <a:ln w="12700" cmpd="sng">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30321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 grpId="0"/>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21979</TotalTime>
  <Words>3859</Words>
  <Application>Microsoft Macintosh PowerPoint</Application>
  <PresentationFormat>Custom</PresentationFormat>
  <Paragraphs>835</Paragraphs>
  <Slides>38</Slides>
  <Notes>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Aptos Narrow</vt:lpstr>
      <vt:lpstr>Arial</vt:lpstr>
      <vt:lpstr>Avenir Medium</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My Background</vt:lpstr>
      <vt:lpstr>Discover Knowledge for Broader Impact</vt:lpstr>
      <vt:lpstr>WARNING</vt:lpstr>
      <vt:lpstr>PowerPoint Presentation</vt:lpstr>
      <vt:lpstr>Gas-separation Polymer Material [1]</vt:lpstr>
      <vt:lpstr>Research on Polymer Discovery</vt:lpstr>
      <vt:lpstr>Graph Regression</vt:lpstr>
      <vt:lpstr>Data Augmentation</vt:lpstr>
      <vt:lpstr>Data Augmentation</vt:lpstr>
      <vt:lpstr>Data Augmentation for GNNs</vt:lpstr>
      <vt:lpstr>Learning to Augment Graph Data</vt:lpstr>
      <vt:lpstr>Augment by Rationale-Environment Separation</vt:lpstr>
      <vt:lpstr>Augment by Rationale-Environment Separation</vt:lpstr>
      <vt:lpstr>Augmentation in Latent Space</vt:lpstr>
      <vt:lpstr>Learning to Augment Graph Data</vt:lpstr>
      <vt:lpstr>Augment for Label Balance in Regression</vt:lpstr>
      <vt:lpstr>In Latent Space: Label-anchored Mix-up</vt:lpstr>
      <vt:lpstr>Augment by Label-anchored Mix-up</vt:lpstr>
      <vt:lpstr>Exciting Results and Effort</vt:lpstr>
      <vt:lpstr>Task data guide Graph Diffusion Transformer</vt:lpstr>
      <vt:lpstr>Data-Centric Transfer</vt:lpstr>
      <vt:lpstr>Data-Centric Transfer</vt:lpstr>
      <vt:lpstr>When Material Science meets Generative AI</vt:lpstr>
      <vt:lpstr>PowerPoint Presentation</vt:lpstr>
      <vt:lpstr>When Online Learning meets Generative AI</vt:lpstr>
      <vt:lpstr>Reasoning in Natural Language</vt:lpstr>
      <vt:lpstr>PowerPoint Presentation</vt:lpstr>
      <vt:lpstr>Retrieval Augmentation</vt:lpstr>
      <vt:lpstr>PowerPoint Presentation</vt:lpstr>
      <vt:lpstr>Knowledge-Augmented NLP</vt:lpstr>
      <vt:lpstr>Reasoning in Natural Language</vt:lpstr>
      <vt:lpstr>Intelligent Scientific Text Analytics</vt:lpstr>
      <vt:lpstr>When Software &amp; Network Security meets Generative AI</vt:lpstr>
      <vt:lpstr>PowerPoint Presentation</vt:lpstr>
      <vt:lpstr>When Suicidal Ideation meets Generative AI</vt:lpstr>
      <vt:lpstr>Conclusions</vt:lpstr>
      <vt:lpstr>Welcome to visit us in South Bend!</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3518</cp:revision>
  <cp:lastPrinted>2016-04-21T19:59:33Z</cp:lastPrinted>
  <dcterms:created xsi:type="dcterms:W3CDTF">2013-10-17T20:28:19Z</dcterms:created>
  <dcterms:modified xsi:type="dcterms:W3CDTF">2024-03-14T07:09:57Z</dcterms:modified>
</cp:coreProperties>
</file>